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3" r:id="rId5"/>
    <p:sldId id="264" r:id="rId6"/>
    <p:sldId id="258" r:id="rId7"/>
    <p:sldId id="267" r:id="rId8"/>
    <p:sldId id="259" r:id="rId9"/>
    <p:sldId id="268" r:id="rId10"/>
    <p:sldId id="265" r:id="rId11"/>
    <p:sldId id="298" r:id="rId12"/>
    <p:sldId id="260" r:id="rId13"/>
    <p:sldId id="266" r:id="rId14"/>
    <p:sldId id="270" r:id="rId15"/>
    <p:sldId id="271" r:id="rId16"/>
    <p:sldId id="261" r:id="rId17"/>
    <p:sldId id="272" r:id="rId18"/>
    <p:sldId id="273" r:id="rId19"/>
    <p:sldId id="274" r:id="rId20"/>
    <p:sldId id="275" r:id="rId21"/>
    <p:sldId id="276" r:id="rId22"/>
    <p:sldId id="289" r:id="rId23"/>
    <p:sldId id="278" r:id="rId24"/>
    <p:sldId id="280" r:id="rId25"/>
    <p:sldId id="279" r:id="rId26"/>
    <p:sldId id="282" r:id="rId27"/>
    <p:sldId id="283" r:id="rId28"/>
    <p:sldId id="290" r:id="rId29"/>
    <p:sldId id="286" r:id="rId30"/>
    <p:sldId id="288" r:id="rId31"/>
    <p:sldId id="287" r:id="rId32"/>
    <p:sldId id="292" r:id="rId33"/>
    <p:sldId id="293" r:id="rId34"/>
    <p:sldId id="294" r:id="rId35"/>
    <p:sldId id="296" r:id="rId36"/>
    <p:sldId id="2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497F"/>
    <a:srgbClr val="FEC657"/>
    <a:srgbClr val="F2CC71"/>
    <a:srgbClr val="578FC2"/>
    <a:srgbClr val="CFD7D7"/>
    <a:srgbClr val="E7EBEE"/>
    <a:srgbClr val="D166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94660"/>
  </p:normalViewPr>
  <p:slideViewPr>
    <p:cSldViewPr snapToGrid="0">
      <p:cViewPr varScale="1">
        <p:scale>
          <a:sx n="76" d="100"/>
          <a:sy n="76" d="100"/>
        </p:scale>
        <p:origin x="13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5348-C70D-4CAD-A137-40E82DBE57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9F969BC-D058-43BF-9EAB-4ABA7296C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2BC6C4C-07A6-45B8-BDF5-17E3F913F048}"/>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78BC512B-1C20-4CCB-AFAD-2A3303E2DD4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B7247FD-071D-456D-9B17-C985DBD2EC02}"/>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170776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CF93-58AC-4670-92C7-DA5EEFDAF08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6C39FC8-0DBD-44E8-B8E3-2F83D19754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454A3CB-1BFE-42B2-BA20-AE28CBB06B50}"/>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7CFD14DD-B3B4-4C7C-B87A-0F7F3CDEF93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E61C19-C7CD-4673-B7CC-ABA60E37E2DB}"/>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390150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B02698-61BB-4B74-975E-22A2C2FA90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7492156-69BE-4CA3-9BA0-7F6140B90A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FAE46D1-465A-4042-9360-9B84245B84C3}"/>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3CA174B8-5175-4295-AE47-C5583EC17C4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043510A-B1E4-4114-9189-29D16A1FD2EF}"/>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3687462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58CB-829E-403E-9CF6-67083FAD4D9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EBCF97D-F487-453A-9A23-4210A18461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032D640-F731-4CA1-8A81-C57B4F7CB9E7}"/>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3914E9D5-2A02-49F7-B60F-8EE2350054F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893C956-578E-444D-B7FE-403B9959A3E1}"/>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109006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E2E8-2F3D-4BA0-B1E6-EFBD677216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B32E0A6D-A643-4CA4-A0DC-DD9D313434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D498E3-D1D5-448E-A2D0-A942A32BAC74}"/>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402FE824-E5B1-4665-9BAE-01CB60F570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D5EF075-B1DA-49A3-B28C-1C97B7F0AF30}"/>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3739637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5C47-8803-451C-8C19-D6324D624B1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EDAC866-12A3-4762-ABC0-6780099DF7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0A3172B-2C61-472F-BDEC-6F05E3B685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17ACAD2-4AD7-425F-B019-45FAB7173B3F}"/>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6" name="Footer Placeholder 5">
            <a:extLst>
              <a:ext uri="{FF2B5EF4-FFF2-40B4-BE49-F238E27FC236}">
                <a16:creationId xmlns:a16="http://schemas.microsoft.com/office/drawing/2014/main" id="{A744D5E0-8211-4D9F-B969-1390288D2F0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68302B6-0D71-4EC7-AC70-C17706F0F0A5}"/>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90539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6401-D1BB-4B0D-B35A-43DAB1F0F7E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E1E21E3-F3F2-453C-B8A6-64C239339D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950089-E1CA-47E2-B10B-918C87168A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1CA77AF6-A590-40B6-892D-F9D8DDD49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522CA-44CC-462F-9CD8-6213F5A4C1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3BE64B53-F9F8-482C-9BC0-BF4926480DDD}"/>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8" name="Footer Placeholder 7">
            <a:extLst>
              <a:ext uri="{FF2B5EF4-FFF2-40B4-BE49-F238E27FC236}">
                <a16:creationId xmlns:a16="http://schemas.microsoft.com/office/drawing/2014/main" id="{949711A5-FE1F-4E4F-B865-09DCDD73265B}"/>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4130A4D-63E6-4E14-BFEB-2799CBD59719}"/>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437324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C764-8815-447D-8FAC-3ACE73C43D13}"/>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CA9B362-B8AB-4D9C-AF4A-7DE9BB6C02A4}"/>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4" name="Footer Placeholder 3">
            <a:extLst>
              <a:ext uri="{FF2B5EF4-FFF2-40B4-BE49-F238E27FC236}">
                <a16:creationId xmlns:a16="http://schemas.microsoft.com/office/drawing/2014/main" id="{6AACB298-C5C1-49F0-8191-B4EA4B19E1B1}"/>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459143D5-533E-42BF-87B3-88AF29A4ACE6}"/>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055961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B5DA9-0429-4228-9522-FFE053618E14}"/>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3" name="Footer Placeholder 2">
            <a:extLst>
              <a:ext uri="{FF2B5EF4-FFF2-40B4-BE49-F238E27FC236}">
                <a16:creationId xmlns:a16="http://schemas.microsoft.com/office/drawing/2014/main" id="{ACF5ECCD-DAFA-49C6-A07B-D0EDB362B0B2}"/>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3FACEF5E-4854-495B-83B1-005DBDE76582}"/>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902654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921F-24D1-4839-AE5C-944A1C18A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CCC0463F-1409-43CD-A7FD-2A9F37357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17DA4E0A-51A7-4839-8C08-1543D4807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2F0B8-9B68-43D3-817D-860F69F59B7F}"/>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6" name="Footer Placeholder 5">
            <a:extLst>
              <a:ext uri="{FF2B5EF4-FFF2-40B4-BE49-F238E27FC236}">
                <a16:creationId xmlns:a16="http://schemas.microsoft.com/office/drawing/2014/main" id="{C3F3019B-D6B8-4AE3-A78F-2EE7597F84A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DFD00B8-E81F-4F1E-9233-7EB2EC3816B7}"/>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188616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54F7-B712-494D-9845-B858F3BE6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52072C6-0C92-489A-A262-7C66D982C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B12F7AB1-210F-4FA4-A3A4-AAAD1DDF8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10B9E-4531-496A-A020-82A76D33D7B2}"/>
              </a:ext>
            </a:extLst>
          </p:cNvPr>
          <p:cNvSpPr>
            <a:spLocks noGrp="1"/>
          </p:cNvSpPr>
          <p:nvPr>
            <p:ph type="dt" sz="half" idx="10"/>
          </p:nvPr>
        </p:nvSpPr>
        <p:spPr/>
        <p:txBody>
          <a:bodyPr/>
          <a:lstStyle/>
          <a:p>
            <a:fld id="{CF60C65F-FD5A-4824-858C-71192801FF9A}" type="datetimeFigureOut">
              <a:rPr lang="en-PH" smtClean="0"/>
              <a:t>14/07/2022</a:t>
            </a:fld>
            <a:endParaRPr lang="en-PH"/>
          </a:p>
        </p:txBody>
      </p:sp>
      <p:sp>
        <p:nvSpPr>
          <p:cNvPr id="6" name="Footer Placeholder 5">
            <a:extLst>
              <a:ext uri="{FF2B5EF4-FFF2-40B4-BE49-F238E27FC236}">
                <a16:creationId xmlns:a16="http://schemas.microsoft.com/office/drawing/2014/main" id="{266C961A-4C76-42F4-9CE0-0EC2FD25EAC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AD5D997-364F-45A0-809F-D8B874922A26}"/>
              </a:ext>
            </a:extLst>
          </p:cNvPr>
          <p:cNvSpPr>
            <a:spLocks noGrp="1"/>
          </p:cNvSpPr>
          <p:nvPr>
            <p:ph type="sldNum" sz="quarter" idx="12"/>
          </p:nvPr>
        </p:nvSpPr>
        <p:spPr/>
        <p:txBody>
          <a:bodyPr/>
          <a:lstStyle/>
          <a:p>
            <a:fld id="{8DA34C64-0818-4165-AF08-4E4FECD44FDF}" type="slidenum">
              <a:rPr lang="en-PH" smtClean="0"/>
              <a:t>‹#›</a:t>
            </a:fld>
            <a:endParaRPr lang="en-PH"/>
          </a:p>
        </p:txBody>
      </p:sp>
    </p:spTree>
    <p:extLst>
      <p:ext uri="{BB962C8B-B14F-4D97-AF65-F5344CB8AC3E}">
        <p14:creationId xmlns:p14="http://schemas.microsoft.com/office/powerpoint/2010/main" val="270653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3F535E-AA9A-44AD-9FB7-1C41F204A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C7779DB-0C8F-46D0-8387-2D4B3CA8F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A63AFC5-F9D4-4BF1-A57B-4587F02CA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0C65F-FD5A-4824-858C-71192801FF9A}" type="datetimeFigureOut">
              <a:rPr lang="en-PH" smtClean="0"/>
              <a:t>14/07/2022</a:t>
            </a:fld>
            <a:endParaRPr lang="en-PH"/>
          </a:p>
        </p:txBody>
      </p:sp>
      <p:sp>
        <p:nvSpPr>
          <p:cNvPr id="5" name="Footer Placeholder 4">
            <a:extLst>
              <a:ext uri="{FF2B5EF4-FFF2-40B4-BE49-F238E27FC236}">
                <a16:creationId xmlns:a16="http://schemas.microsoft.com/office/drawing/2014/main" id="{CF88BD96-4F67-4DF3-AB18-4728B4396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20C52FB-D2C5-4962-9BB1-89CC32A899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34C64-0818-4165-AF08-4E4FECD44FDF}" type="slidenum">
              <a:rPr lang="en-PH" smtClean="0"/>
              <a:t>‹#›</a:t>
            </a:fld>
            <a:endParaRPr lang="en-PH"/>
          </a:p>
        </p:txBody>
      </p:sp>
    </p:spTree>
    <p:extLst>
      <p:ext uri="{BB962C8B-B14F-4D97-AF65-F5344CB8AC3E}">
        <p14:creationId xmlns:p14="http://schemas.microsoft.com/office/powerpoint/2010/main" val="3783572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BACD6E9-7289-4780-A374-F422E140386D}"/>
              </a:ext>
            </a:extLst>
          </p:cNvPr>
          <p:cNvGrpSpPr/>
          <p:nvPr/>
        </p:nvGrpSpPr>
        <p:grpSpPr>
          <a:xfrm>
            <a:off x="1343661" y="-80148"/>
            <a:ext cx="9715500" cy="6727491"/>
            <a:chOff x="1343661" y="-80148"/>
            <a:chExt cx="9715500" cy="6727491"/>
          </a:xfrm>
        </p:grpSpPr>
        <p:sp>
          <p:nvSpPr>
            <p:cNvPr id="4" name="Rectangle: Rounded Corners 3">
              <a:extLst>
                <a:ext uri="{FF2B5EF4-FFF2-40B4-BE49-F238E27FC236}">
                  <a16:creationId xmlns:a16="http://schemas.microsoft.com/office/drawing/2014/main" id="{92907702-B360-4E59-A3BF-32EDDAF2AD2F}"/>
                </a:ext>
              </a:extLst>
            </p:cNvPr>
            <p:cNvSpPr/>
            <p:nvPr/>
          </p:nvSpPr>
          <p:spPr>
            <a:xfrm>
              <a:off x="1343661" y="36104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1310BA9C-3588-465C-B461-D981444F509C}"/>
                </a:ext>
              </a:extLst>
            </p:cNvPr>
            <p:cNvSpPr/>
            <p:nvPr/>
          </p:nvSpPr>
          <p:spPr>
            <a:xfrm>
              <a:off x="1343661" y="1065896"/>
              <a:ext cx="9715500" cy="1168400"/>
            </a:xfrm>
            <a:prstGeom prst="rect">
              <a:avLst/>
            </a:prstGeom>
            <a:solidFill>
              <a:srgbClr val="0A49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Rounded Corners 6">
              <a:extLst>
                <a:ext uri="{FF2B5EF4-FFF2-40B4-BE49-F238E27FC236}">
                  <a16:creationId xmlns:a16="http://schemas.microsoft.com/office/drawing/2014/main" id="{F1F4A03A-A61C-4C3C-8CF4-B5BF01E872B7}"/>
                </a:ext>
              </a:extLst>
            </p:cNvPr>
            <p:cNvSpPr/>
            <p:nvPr/>
          </p:nvSpPr>
          <p:spPr>
            <a:xfrm>
              <a:off x="1781811" y="4274233"/>
              <a:ext cx="2017295" cy="1358900"/>
            </a:xfrm>
            <a:prstGeom prst="roundRect">
              <a:avLst>
                <a:gd name="adj" fmla="val 12929"/>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Rounded Corners 8">
              <a:extLst>
                <a:ext uri="{FF2B5EF4-FFF2-40B4-BE49-F238E27FC236}">
                  <a16:creationId xmlns:a16="http://schemas.microsoft.com/office/drawing/2014/main" id="{7AD49D95-5F82-4473-BA6E-B858EE0EC5EF}"/>
                </a:ext>
              </a:extLst>
            </p:cNvPr>
            <p:cNvSpPr/>
            <p:nvPr/>
          </p:nvSpPr>
          <p:spPr>
            <a:xfrm>
              <a:off x="4004311" y="4274233"/>
              <a:ext cx="5918200" cy="252413"/>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dirty="0" err="1">
                  <a:solidFill>
                    <a:schemeClr val="tx1"/>
                  </a:solidFill>
                  <a:latin typeface="Raleway" panose="020B0503030101060003" pitchFamily="34" charset="0"/>
                </a:rPr>
                <a:t>Ditablan</a:t>
              </a:r>
              <a:r>
                <a:rPr lang="en-PH" dirty="0">
                  <a:solidFill>
                    <a:schemeClr val="tx1"/>
                  </a:solidFill>
                  <a:latin typeface="Raleway" panose="020B0503030101060003" pitchFamily="34" charset="0"/>
                </a:rPr>
                <a:t>, Gil Jeremy P.</a:t>
              </a:r>
            </a:p>
          </p:txBody>
        </p:sp>
        <p:sp>
          <p:nvSpPr>
            <p:cNvPr id="6" name="Rectangle 5">
              <a:extLst>
                <a:ext uri="{FF2B5EF4-FFF2-40B4-BE49-F238E27FC236}">
                  <a16:creationId xmlns:a16="http://schemas.microsoft.com/office/drawing/2014/main" id="{8AD0588F-7FAA-4B2C-B4D1-D19AB5AE00A3}"/>
                </a:ext>
              </a:extLst>
            </p:cNvPr>
            <p:cNvSpPr/>
            <p:nvPr/>
          </p:nvSpPr>
          <p:spPr>
            <a:xfrm>
              <a:off x="1781811" y="2701021"/>
              <a:ext cx="8140700" cy="1358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24306F04-8FD3-47F1-B75C-0B7B648A040F}"/>
                </a:ext>
              </a:extLst>
            </p:cNvPr>
            <p:cNvSpPr txBox="1"/>
            <p:nvPr/>
          </p:nvSpPr>
          <p:spPr>
            <a:xfrm>
              <a:off x="5892600" y="1065896"/>
              <a:ext cx="4271211" cy="1374774"/>
            </a:xfrm>
            <a:prstGeom prst="rect">
              <a:avLst/>
            </a:prstGeom>
            <a:noFill/>
          </p:spPr>
          <p:txBody>
            <a:bodyPr wrap="square" rtlCol="0">
              <a:spAutoFit/>
            </a:bodyPr>
            <a:lstStyle/>
            <a:p>
              <a:endParaRPr lang="en-PH" dirty="0"/>
            </a:p>
          </p:txBody>
        </p:sp>
        <p:sp>
          <p:nvSpPr>
            <p:cNvPr id="19" name="Oval 18">
              <a:extLst>
                <a:ext uri="{FF2B5EF4-FFF2-40B4-BE49-F238E27FC236}">
                  <a16:creationId xmlns:a16="http://schemas.microsoft.com/office/drawing/2014/main" id="{B0AF1324-B1B3-4E8A-B970-F44D2DCA9924}"/>
                </a:ext>
              </a:extLst>
            </p:cNvPr>
            <p:cNvSpPr/>
            <p:nvPr/>
          </p:nvSpPr>
          <p:spPr>
            <a:xfrm>
              <a:off x="9922511" y="125653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C11AB6F2-5B1A-4C4F-940E-34AD0C42840A}"/>
                </a:ext>
              </a:extLst>
            </p:cNvPr>
            <p:cNvSpPr/>
            <p:nvPr/>
          </p:nvSpPr>
          <p:spPr>
            <a:xfrm>
              <a:off x="9368109" y="126304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0" name="TextBox 19">
              <a:extLst>
                <a:ext uri="{FF2B5EF4-FFF2-40B4-BE49-F238E27FC236}">
                  <a16:creationId xmlns:a16="http://schemas.microsoft.com/office/drawing/2014/main" id="{ED5F2799-3225-4BB2-926D-FD8852F80883}"/>
                </a:ext>
              </a:extLst>
            </p:cNvPr>
            <p:cNvSpPr txBox="1"/>
            <p:nvPr/>
          </p:nvSpPr>
          <p:spPr>
            <a:xfrm>
              <a:off x="2050182" y="2971026"/>
              <a:ext cx="7603958" cy="830997"/>
            </a:xfrm>
            <a:prstGeom prst="rect">
              <a:avLst/>
            </a:prstGeom>
            <a:noFill/>
          </p:spPr>
          <p:txBody>
            <a:bodyPr wrap="square" rtlCol="0">
              <a:spAutoFit/>
            </a:bodyPr>
            <a:lstStyle/>
            <a:p>
              <a:r>
                <a:rPr lang="en-PH" sz="4800" dirty="0">
                  <a:latin typeface="Raleway Black" panose="020B0A03030101060003" pitchFamily="34" charset="0"/>
                </a:rPr>
                <a:t>CREDIT CARD APPROVAL </a:t>
              </a:r>
            </a:p>
          </p:txBody>
        </p:sp>
        <p:sp>
          <p:nvSpPr>
            <p:cNvPr id="22" name="TextBox 21">
              <a:extLst>
                <a:ext uri="{FF2B5EF4-FFF2-40B4-BE49-F238E27FC236}">
                  <a16:creationId xmlns:a16="http://schemas.microsoft.com/office/drawing/2014/main" id="{B5A67AA5-589C-40A6-9913-6F466BE21CA2}"/>
                </a:ext>
              </a:extLst>
            </p:cNvPr>
            <p:cNvSpPr txBox="1"/>
            <p:nvPr/>
          </p:nvSpPr>
          <p:spPr>
            <a:xfrm>
              <a:off x="2399432" y="4150070"/>
              <a:ext cx="842879" cy="1446550"/>
            </a:xfrm>
            <a:prstGeom prst="rect">
              <a:avLst/>
            </a:prstGeom>
            <a:noFill/>
          </p:spPr>
          <p:txBody>
            <a:bodyPr wrap="square" rtlCol="0">
              <a:spAutoFit/>
            </a:bodyPr>
            <a:lstStyle/>
            <a:p>
              <a:r>
                <a:rPr lang="en-PH" sz="8800" dirty="0">
                  <a:latin typeface="Raleway Black" panose="020B0A03030101060003" pitchFamily="34" charset="0"/>
                </a:rPr>
                <a:t>1</a:t>
              </a:r>
            </a:p>
          </p:txBody>
        </p:sp>
        <p:sp>
          <p:nvSpPr>
            <p:cNvPr id="15" name="Parallelogram 14">
              <a:extLst>
                <a:ext uri="{FF2B5EF4-FFF2-40B4-BE49-F238E27FC236}">
                  <a16:creationId xmlns:a16="http://schemas.microsoft.com/office/drawing/2014/main" id="{695514F2-D212-400D-9EBE-BDBB1546D0E9}"/>
                </a:ext>
              </a:extLst>
            </p:cNvPr>
            <p:cNvSpPr/>
            <p:nvPr/>
          </p:nvSpPr>
          <p:spPr>
            <a:xfrm rot="1309278">
              <a:off x="4113538" y="-80148"/>
              <a:ext cx="1091941" cy="6398905"/>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941" h="6398905">
                  <a:moveTo>
                    <a:pt x="0" y="6398905"/>
                  </a:moveTo>
                  <a:lnTo>
                    <a:pt x="273652" y="317240"/>
                  </a:lnTo>
                  <a:lnTo>
                    <a:pt x="1091941" y="0"/>
                  </a:lnTo>
                  <a:lnTo>
                    <a:pt x="784779" y="6095082"/>
                  </a:lnTo>
                  <a:lnTo>
                    <a:pt x="0" y="6398905"/>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Parallelogram 11">
              <a:extLst>
                <a:ext uri="{FF2B5EF4-FFF2-40B4-BE49-F238E27FC236}">
                  <a16:creationId xmlns:a16="http://schemas.microsoft.com/office/drawing/2014/main" id="{5CB371DD-F4A3-4431-A69F-EDC26633ADD1}"/>
                </a:ext>
              </a:extLst>
            </p:cNvPr>
            <p:cNvSpPr/>
            <p:nvPr/>
          </p:nvSpPr>
          <p:spPr>
            <a:xfrm rot="886747">
              <a:off x="2003037" y="-46609"/>
              <a:ext cx="2497366" cy="6211505"/>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366" h="6211505">
                  <a:moveTo>
                    <a:pt x="0" y="5878179"/>
                  </a:moveTo>
                  <a:lnTo>
                    <a:pt x="801373" y="441534"/>
                  </a:lnTo>
                  <a:lnTo>
                    <a:pt x="2497366" y="0"/>
                  </a:lnTo>
                  <a:lnTo>
                    <a:pt x="1541232" y="5960019"/>
                  </a:lnTo>
                  <a:cubicBezTo>
                    <a:pt x="1127676" y="6032967"/>
                    <a:pt x="320937" y="6533612"/>
                    <a:pt x="0" y="5878179"/>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Rounded Corners 25">
              <a:extLst>
                <a:ext uri="{FF2B5EF4-FFF2-40B4-BE49-F238E27FC236}">
                  <a16:creationId xmlns:a16="http://schemas.microsoft.com/office/drawing/2014/main" id="{713C3F30-5975-43D5-A9DF-65849B6FEA5A}"/>
                </a:ext>
              </a:extLst>
            </p:cNvPr>
            <p:cNvSpPr/>
            <p:nvPr/>
          </p:nvSpPr>
          <p:spPr>
            <a:xfrm>
              <a:off x="4004311" y="4603893"/>
              <a:ext cx="5918200" cy="252413"/>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dirty="0">
                  <a:solidFill>
                    <a:schemeClr val="tx1"/>
                  </a:solidFill>
                  <a:latin typeface="Raleway" panose="020B0503030101060003" pitchFamily="34" charset="0"/>
                </a:rPr>
                <a:t>Reyes, John </a:t>
              </a:r>
              <a:r>
                <a:rPr lang="en-PH" dirty="0" err="1">
                  <a:solidFill>
                    <a:schemeClr val="tx1"/>
                  </a:solidFill>
                  <a:latin typeface="Raleway" panose="020B0503030101060003" pitchFamily="34" charset="0"/>
                </a:rPr>
                <a:t>Ramil</a:t>
              </a:r>
              <a:r>
                <a:rPr lang="en-PH" dirty="0">
                  <a:solidFill>
                    <a:schemeClr val="tx1"/>
                  </a:solidFill>
                  <a:latin typeface="Raleway" panose="020B0503030101060003" pitchFamily="34" charset="0"/>
                </a:rPr>
                <a:t> C. </a:t>
              </a:r>
            </a:p>
          </p:txBody>
        </p:sp>
        <p:sp>
          <p:nvSpPr>
            <p:cNvPr id="27" name="Rectangle: Rounded Corners 26">
              <a:extLst>
                <a:ext uri="{FF2B5EF4-FFF2-40B4-BE49-F238E27FC236}">
                  <a16:creationId xmlns:a16="http://schemas.microsoft.com/office/drawing/2014/main" id="{4ED43894-5B92-494D-AA0C-0EDD6357CE46}"/>
                </a:ext>
              </a:extLst>
            </p:cNvPr>
            <p:cNvSpPr/>
            <p:nvPr/>
          </p:nvSpPr>
          <p:spPr>
            <a:xfrm>
              <a:off x="4004311" y="5386662"/>
              <a:ext cx="5918200" cy="252413"/>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dirty="0">
                  <a:solidFill>
                    <a:schemeClr val="tx1"/>
                  </a:solidFill>
                  <a:latin typeface="Raleway" panose="020B0503030101060003" pitchFamily="34" charset="0"/>
                </a:rPr>
                <a:t>Tajanlangit, Renzel E.</a:t>
              </a:r>
            </a:p>
          </p:txBody>
        </p:sp>
        <p:sp>
          <p:nvSpPr>
            <p:cNvPr id="3" name="Oval 2">
              <a:extLst>
                <a:ext uri="{FF2B5EF4-FFF2-40B4-BE49-F238E27FC236}">
                  <a16:creationId xmlns:a16="http://schemas.microsoft.com/office/drawing/2014/main" id="{1F293F67-4D23-4701-8CC7-F29E4762689E}"/>
                </a:ext>
              </a:extLst>
            </p:cNvPr>
            <p:cNvSpPr/>
            <p:nvPr/>
          </p:nvSpPr>
          <p:spPr>
            <a:xfrm>
              <a:off x="2192943" y="6142435"/>
              <a:ext cx="8325388" cy="504908"/>
            </a:xfrm>
            <a:prstGeom prst="ellipse">
              <a:avLst/>
            </a:prstGeom>
            <a:solidFill>
              <a:schemeClr val="tx1">
                <a:alpha val="20000"/>
              </a:schemeClr>
            </a:solidFill>
            <a:ln>
              <a:solidFill>
                <a:schemeClr val="tx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Tree>
    <p:extLst>
      <p:ext uri="{BB962C8B-B14F-4D97-AF65-F5344CB8AC3E}">
        <p14:creationId xmlns:p14="http://schemas.microsoft.com/office/powerpoint/2010/main" val="365469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14705" y="1898534"/>
            <a:ext cx="7439202" cy="495946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7084445" y="1021511"/>
            <a:ext cx="6129066" cy="4086044"/>
          </a:xfrm>
          <a:prstGeom prst="rect">
            <a:avLst/>
          </a:prstGeom>
        </p:spPr>
      </p:pic>
      <p:graphicFrame>
        <p:nvGraphicFramePr>
          <p:cNvPr id="6" name="Table 7">
            <a:extLst>
              <a:ext uri="{FF2B5EF4-FFF2-40B4-BE49-F238E27FC236}">
                <a16:creationId xmlns:a16="http://schemas.microsoft.com/office/drawing/2014/main" id="{73C88531-E2EA-484A-B744-011C3B76141D}"/>
              </a:ext>
            </a:extLst>
          </p:cNvPr>
          <p:cNvGraphicFramePr>
            <a:graphicFrameLocks noGrp="1"/>
          </p:cNvGraphicFramePr>
          <p:nvPr>
            <p:extLst>
              <p:ext uri="{D42A27DB-BD31-4B8C-83A1-F6EECF244321}">
                <p14:modId xmlns:p14="http://schemas.microsoft.com/office/powerpoint/2010/main" val="3239162239"/>
              </p:ext>
            </p:extLst>
          </p:nvPr>
        </p:nvGraphicFramePr>
        <p:xfrm>
          <a:off x="1362241" y="1105046"/>
          <a:ext cx="9482224" cy="4950755"/>
        </p:xfrm>
        <a:graphic>
          <a:graphicData uri="http://schemas.openxmlformats.org/drawingml/2006/table">
            <a:tbl>
              <a:tblPr firstRow="1" bandRow="1">
                <a:tableStyleId>{00A15C55-8517-42AA-B614-E9B94910E393}</a:tableStyleId>
              </a:tblPr>
              <a:tblGrid>
                <a:gridCol w="1897840">
                  <a:extLst>
                    <a:ext uri="{9D8B030D-6E8A-4147-A177-3AD203B41FA5}">
                      <a16:colId xmlns:a16="http://schemas.microsoft.com/office/drawing/2014/main" val="3476402634"/>
                    </a:ext>
                  </a:extLst>
                </a:gridCol>
                <a:gridCol w="3425588">
                  <a:extLst>
                    <a:ext uri="{9D8B030D-6E8A-4147-A177-3AD203B41FA5}">
                      <a16:colId xmlns:a16="http://schemas.microsoft.com/office/drawing/2014/main" val="1539954032"/>
                    </a:ext>
                  </a:extLst>
                </a:gridCol>
                <a:gridCol w="2142698">
                  <a:extLst>
                    <a:ext uri="{9D8B030D-6E8A-4147-A177-3AD203B41FA5}">
                      <a16:colId xmlns:a16="http://schemas.microsoft.com/office/drawing/2014/main" val="2716404188"/>
                    </a:ext>
                  </a:extLst>
                </a:gridCol>
                <a:gridCol w="2016098">
                  <a:extLst>
                    <a:ext uri="{9D8B030D-6E8A-4147-A177-3AD203B41FA5}">
                      <a16:colId xmlns:a16="http://schemas.microsoft.com/office/drawing/2014/main" val="3094026677"/>
                    </a:ext>
                  </a:extLst>
                </a:gridCol>
              </a:tblGrid>
              <a:tr h="336397">
                <a:tc>
                  <a:txBody>
                    <a:bodyPr/>
                    <a:lstStyle/>
                    <a:p>
                      <a:pPr algn="ctr"/>
                      <a:r>
                        <a:rPr lang="en-PH" dirty="0">
                          <a:solidFill>
                            <a:schemeClr val="bg1"/>
                          </a:solidFill>
                          <a:latin typeface="Raleway" panose="020B0503030101060003" pitchFamily="34" charset="0"/>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dirty="0">
                          <a:solidFill>
                            <a:schemeClr val="bg1"/>
                          </a:solidFill>
                          <a:latin typeface="Raleway" panose="020B0503030101060003"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dirty="0">
                          <a:solidFill>
                            <a:schemeClr val="bg1"/>
                          </a:solidFill>
                          <a:latin typeface="Raleway" panose="020B0503030101060003" pitchFamily="34" charset="0"/>
                        </a:rPr>
                        <a:t>Variable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dirty="0">
                          <a:solidFill>
                            <a:schemeClr val="bg1"/>
                          </a:solidFill>
                          <a:latin typeface="Raleway" panose="020B0503030101060003" pitchFamily="34" charset="0"/>
                        </a:rPr>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3202">
                <a:tc>
                  <a:txBody>
                    <a:bodyPr/>
                    <a:lstStyle/>
                    <a:p>
                      <a:r>
                        <a:rPr lang="en-PH" dirty="0">
                          <a:solidFill>
                            <a:schemeClr val="tx1"/>
                          </a:solidFill>
                          <a:latin typeface="Raleway" panose="020B0503030101060003" pitchFamily="34" charset="0"/>
                        </a:rPr>
                        <a:t>Debt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Amount of applicant’s current debt.</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Numerical range</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453202">
                <a:tc>
                  <a:txBody>
                    <a:bodyPr/>
                    <a:lstStyle/>
                    <a:p>
                      <a:r>
                        <a:rPr lang="en-PH" dirty="0" err="1">
                          <a:solidFill>
                            <a:schemeClr val="tx1"/>
                          </a:solidFill>
                          <a:latin typeface="Raleway" panose="020B0503030101060003" pitchFamily="34" charset="0"/>
                        </a:rPr>
                        <a:t>BankCustomer</a:t>
                      </a:r>
                      <a:endParaRPr lang="en-PH"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If the applicant has a bank account or not.</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a:solidFill>
                            <a:srgbClr val="000000"/>
                          </a:solidFill>
                          <a:effectLst/>
                          <a:latin typeface="Raleway" panose="020B0503030101060003" pitchFamily="34" charset="0"/>
                        </a:rPr>
                        <a:t>1 (Yes) or 0 (No)</a:t>
                      </a:r>
                      <a:endParaRPr lang="en-US"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r h="621401">
                <a:tc>
                  <a:txBody>
                    <a:bodyPr/>
                    <a:lstStyle/>
                    <a:p>
                      <a:r>
                        <a:rPr lang="en-PH" dirty="0" err="1">
                          <a:solidFill>
                            <a:schemeClr val="tx1"/>
                          </a:solidFill>
                          <a:latin typeface="Raleway" panose="020B0503030101060003" pitchFamily="34" charset="0"/>
                        </a:rPr>
                        <a:t>YearsEmployed</a:t>
                      </a:r>
                      <a:endParaRPr lang="en-PH"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Number of years the applicant has been employed.</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Numerical range</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0470936"/>
                  </a:ext>
                </a:extLst>
              </a:tr>
              <a:tr h="453202">
                <a:tc>
                  <a:txBody>
                    <a:bodyPr/>
                    <a:lstStyle/>
                    <a:p>
                      <a:r>
                        <a:rPr lang="en-PH" dirty="0">
                          <a:solidFill>
                            <a:schemeClr val="tx1"/>
                          </a:solidFill>
                          <a:latin typeface="Raleway" panose="020B0503030101060003" pitchFamily="34" charset="0"/>
                        </a:rPr>
                        <a:t>Employed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Applicant’s current employment status.</a:t>
                      </a:r>
                      <a:endParaRPr lang="en-PH"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Independent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a:solidFill>
                            <a:srgbClr val="000000"/>
                          </a:solidFill>
                          <a:effectLst/>
                          <a:latin typeface="Raleway" panose="020B0503030101060003" pitchFamily="34" charset="0"/>
                        </a:rPr>
                        <a:t>1 (Yes) or 0 (No)</a:t>
                      </a:r>
                      <a:endParaRPr lang="en-US"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4151382"/>
                  </a:ext>
                </a:extLst>
              </a:tr>
              <a:tr h="701289">
                <a:tc>
                  <a:txBody>
                    <a:bodyPr/>
                    <a:lstStyle/>
                    <a:p>
                      <a:r>
                        <a:rPr lang="en-PH" dirty="0" err="1">
                          <a:solidFill>
                            <a:schemeClr val="tx1"/>
                          </a:solidFill>
                          <a:latin typeface="Raleway" panose="020B0503030101060003" pitchFamily="34" charset="0"/>
                        </a:rPr>
                        <a:t>CreditScore</a:t>
                      </a:r>
                      <a:endParaRPr lang="en-PH"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A numerical score that depicts the applicant’s worthiness given by the bank.</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Independent</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Numerical range</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734188"/>
                  </a:ext>
                </a:extLst>
              </a:tr>
              <a:tr h="402514">
                <a:tc>
                  <a:txBody>
                    <a:bodyPr/>
                    <a:lstStyle/>
                    <a:p>
                      <a:r>
                        <a:rPr lang="en-PH" dirty="0">
                          <a:solidFill>
                            <a:schemeClr val="tx1"/>
                          </a:solidFill>
                          <a:latin typeface="Raleway" panose="020B0503030101060003" pitchFamily="34" charset="0"/>
                        </a:rPr>
                        <a:t>Income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Applicant’s Monthly income.</a:t>
                      </a:r>
                      <a:endParaRPr lang="en-PH"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Independent</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a:solidFill>
                            <a:srgbClr val="000000"/>
                          </a:solidFill>
                          <a:effectLst/>
                          <a:latin typeface="Raleway" panose="020B0503030101060003" pitchFamily="34" charset="0"/>
                        </a:rPr>
                        <a:t>Numerical range</a:t>
                      </a:r>
                      <a:endParaRPr lang="en-PH" sz="3600" b="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3563311"/>
                  </a:ext>
                </a:extLst>
              </a:tr>
              <a:tr h="621401">
                <a:tc>
                  <a:txBody>
                    <a:bodyPr/>
                    <a:lstStyle/>
                    <a:p>
                      <a:r>
                        <a:rPr lang="en-PH" dirty="0">
                          <a:solidFill>
                            <a:schemeClr val="tx1"/>
                          </a:solidFill>
                          <a:latin typeface="Raleway" panose="020B0503030101060003" pitchFamily="34" charset="0"/>
                        </a:rPr>
                        <a:t>Approved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Whether the credit card application is approved or rejected.</a:t>
                      </a:r>
                      <a:endParaRPr lang="en-US" sz="36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PH" sz="1600" b="0" i="0" u="none" strike="noStrike" dirty="0">
                          <a:solidFill>
                            <a:srgbClr val="000000"/>
                          </a:solidFill>
                          <a:effectLst/>
                          <a:latin typeface="Raleway" panose="020B0503030101060003" pitchFamily="34" charset="0"/>
                        </a:rPr>
                        <a:t>Dependent</a:t>
                      </a:r>
                      <a:endParaRPr lang="en-PH"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600" b="0" i="0" u="none" strike="noStrike" dirty="0">
                          <a:solidFill>
                            <a:srgbClr val="000000"/>
                          </a:solidFill>
                          <a:effectLst/>
                          <a:latin typeface="Raleway" panose="020B0503030101060003" pitchFamily="34" charset="0"/>
                        </a:rPr>
                        <a:t>1 (Yes) or 0 (No)</a:t>
                      </a:r>
                      <a:endParaRPr lang="en-US" sz="36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4870679"/>
                  </a:ext>
                </a:extLst>
              </a:tr>
            </a:tbl>
          </a:graphicData>
        </a:graphic>
      </p:graphicFrame>
    </p:spTree>
    <p:extLst>
      <p:ext uri="{BB962C8B-B14F-4D97-AF65-F5344CB8AC3E}">
        <p14:creationId xmlns:p14="http://schemas.microsoft.com/office/powerpoint/2010/main" val="255415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14705" y="1898534"/>
            <a:ext cx="7439202" cy="495946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7084445" y="1021511"/>
            <a:ext cx="6129066" cy="4086044"/>
          </a:xfrm>
          <a:prstGeom prst="rect">
            <a:avLst/>
          </a:prstGeom>
        </p:spPr>
      </p:pic>
      <p:pic>
        <p:nvPicPr>
          <p:cNvPr id="3" name="Picture 2">
            <a:extLst>
              <a:ext uri="{FF2B5EF4-FFF2-40B4-BE49-F238E27FC236}">
                <a16:creationId xmlns:a16="http://schemas.microsoft.com/office/drawing/2014/main" id="{0E9315A2-8998-429B-A26B-4837A77C04FD}"/>
              </a:ext>
            </a:extLst>
          </p:cNvPr>
          <p:cNvPicPr>
            <a:picLocks noChangeAspect="1"/>
          </p:cNvPicPr>
          <p:nvPr/>
        </p:nvPicPr>
        <p:blipFill>
          <a:blip r:embed="rId4"/>
          <a:stretch>
            <a:fillRect/>
          </a:stretch>
        </p:blipFill>
        <p:spPr>
          <a:xfrm>
            <a:off x="2245518" y="315299"/>
            <a:ext cx="7700963" cy="6227401"/>
          </a:xfrm>
          <a:prstGeom prst="rect">
            <a:avLst/>
          </a:prstGeom>
          <a:ln>
            <a:solidFill>
              <a:schemeClr val="tx1">
                <a:lumMod val="95000"/>
                <a:lumOff val="5000"/>
              </a:schemeClr>
            </a:solidFill>
          </a:ln>
        </p:spPr>
      </p:pic>
    </p:spTree>
    <p:extLst>
      <p:ext uri="{BB962C8B-B14F-4D97-AF65-F5344CB8AC3E}">
        <p14:creationId xmlns:p14="http://schemas.microsoft.com/office/powerpoint/2010/main" val="291569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5" y="4216694"/>
            <a:ext cx="6624961" cy="707886"/>
          </a:xfrm>
          <a:prstGeom prst="rect">
            <a:avLst/>
          </a:prstGeom>
          <a:noFill/>
        </p:spPr>
        <p:txBody>
          <a:bodyPr wrap="square" rtlCol="0">
            <a:spAutoFit/>
          </a:bodyPr>
          <a:lstStyle/>
          <a:p>
            <a:r>
              <a:rPr lang="en-PH" sz="4000" dirty="0">
                <a:latin typeface="Raleway Black" panose="020B0A03030101060003" pitchFamily="34" charset="0"/>
              </a:rPr>
              <a:t>SYSTEM ARCHITECTURE</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2759521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4">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tretch>
            <a:fillRect/>
          </a:stretch>
        </p:blipFill>
        <p:spPr>
          <a:xfrm>
            <a:off x="5872150" y="2642174"/>
            <a:ext cx="6350195" cy="4233463"/>
          </a:xfrm>
          <a:prstGeom prst="rect">
            <a:avLst/>
          </a:prstGeom>
        </p:spPr>
      </p:pic>
      <p:sp>
        <p:nvSpPr>
          <p:cNvPr id="5" name="Rectangle 4">
            <a:extLst>
              <a:ext uri="{FF2B5EF4-FFF2-40B4-BE49-F238E27FC236}">
                <a16:creationId xmlns:a16="http://schemas.microsoft.com/office/drawing/2014/main" id="{10B55394-83FF-40D3-94BB-B653EA3B0E64}"/>
              </a:ext>
            </a:extLst>
          </p:cNvPr>
          <p:cNvSpPr/>
          <p:nvPr/>
        </p:nvSpPr>
        <p:spPr>
          <a:xfrm>
            <a:off x="8502555" y="923040"/>
            <a:ext cx="2758430" cy="15232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Data Cleaning</a:t>
            </a:r>
          </a:p>
          <a:p>
            <a:pPr algn="ctr"/>
            <a:r>
              <a:rPr lang="en-US" dirty="0">
                <a:latin typeface="Raleway" panose="020B0503030101060003" pitchFamily="34" charset="0"/>
              </a:rPr>
              <a:t>(Removing Noisy Data and Filtering Parameters)</a:t>
            </a:r>
            <a:endParaRPr lang="en-PH" dirty="0">
              <a:latin typeface="Raleway" panose="020B0503030101060003" pitchFamily="34" charset="0"/>
            </a:endParaRPr>
          </a:p>
        </p:txBody>
      </p:sp>
      <p:sp>
        <p:nvSpPr>
          <p:cNvPr id="7" name="Cylinder 6">
            <a:extLst>
              <a:ext uri="{FF2B5EF4-FFF2-40B4-BE49-F238E27FC236}">
                <a16:creationId xmlns:a16="http://schemas.microsoft.com/office/drawing/2014/main" id="{A86BC4E2-F3CF-454B-A3FF-824360EEAEA2}"/>
              </a:ext>
            </a:extLst>
          </p:cNvPr>
          <p:cNvSpPr/>
          <p:nvPr/>
        </p:nvSpPr>
        <p:spPr>
          <a:xfrm>
            <a:off x="1258500" y="727136"/>
            <a:ext cx="1662436" cy="1915038"/>
          </a:xfrm>
          <a:prstGeom prst="can">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Credit Card Approval Dataset</a:t>
            </a:r>
          </a:p>
          <a:p>
            <a:pPr algn="ctr"/>
            <a:r>
              <a:rPr lang="en-US" dirty="0">
                <a:latin typeface="Raleway" panose="020B0503030101060003" pitchFamily="34" charset="0"/>
              </a:rPr>
              <a:t>(CSV Format)</a:t>
            </a:r>
            <a:endParaRPr lang="en-PH" dirty="0">
              <a:latin typeface="Raleway" panose="020B0503030101060003" pitchFamily="34" charset="0"/>
            </a:endParaRPr>
          </a:p>
        </p:txBody>
      </p:sp>
      <p:cxnSp>
        <p:nvCxnSpPr>
          <p:cNvPr id="8" name="Straight Arrow Connector 7">
            <a:extLst>
              <a:ext uri="{FF2B5EF4-FFF2-40B4-BE49-F238E27FC236}">
                <a16:creationId xmlns:a16="http://schemas.microsoft.com/office/drawing/2014/main" id="{8E63FE84-313E-48AE-926D-9EE36FB5B69C}"/>
              </a:ext>
            </a:extLst>
          </p:cNvPr>
          <p:cNvCxnSpPr>
            <a:cxnSpLocks/>
            <a:stCxn id="7" idx="4"/>
            <a:endCxn id="5" idx="1"/>
          </p:cNvCxnSpPr>
          <p:nvPr/>
        </p:nvCxnSpPr>
        <p:spPr>
          <a:xfrm>
            <a:off x="2920936" y="1684655"/>
            <a:ext cx="5581619"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CE76D8EB-9F58-4560-9309-A17EF9AD3120}"/>
              </a:ext>
            </a:extLst>
          </p:cNvPr>
          <p:cNvSpPr/>
          <p:nvPr/>
        </p:nvSpPr>
        <p:spPr>
          <a:xfrm>
            <a:off x="8581773" y="3596573"/>
            <a:ext cx="2599994" cy="144448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Dividing Datasets 70:30</a:t>
            </a:r>
          </a:p>
          <a:p>
            <a:pPr algn="ctr"/>
            <a:r>
              <a:rPr lang="en-US" dirty="0">
                <a:latin typeface="Raleway" panose="020B0503030101060003" pitchFamily="34" charset="0"/>
              </a:rPr>
              <a:t>(Training and Testing</a:t>
            </a:r>
          </a:p>
          <a:p>
            <a:pPr algn="ctr"/>
            <a:r>
              <a:rPr lang="en-US" dirty="0">
                <a:latin typeface="Raleway" panose="020B0503030101060003" pitchFamily="34" charset="0"/>
              </a:rPr>
              <a:t>Dataset)</a:t>
            </a:r>
            <a:endParaRPr lang="en-PH" dirty="0">
              <a:latin typeface="Raleway" panose="020B0503030101060003" pitchFamily="34" charset="0"/>
            </a:endParaRPr>
          </a:p>
        </p:txBody>
      </p:sp>
      <p:cxnSp>
        <p:nvCxnSpPr>
          <p:cNvPr id="10" name="Straight Arrow Connector 9">
            <a:extLst>
              <a:ext uri="{FF2B5EF4-FFF2-40B4-BE49-F238E27FC236}">
                <a16:creationId xmlns:a16="http://schemas.microsoft.com/office/drawing/2014/main" id="{A6713A63-99DF-45DF-BFE8-6AB765716F21}"/>
              </a:ext>
            </a:extLst>
          </p:cNvPr>
          <p:cNvCxnSpPr>
            <a:cxnSpLocks/>
            <a:stCxn id="5" idx="2"/>
            <a:endCxn id="9" idx="0"/>
          </p:cNvCxnSpPr>
          <p:nvPr/>
        </p:nvCxnSpPr>
        <p:spPr>
          <a:xfrm>
            <a:off x="9881770" y="2446270"/>
            <a:ext cx="0" cy="115030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C9DDE4B-A7FA-4464-9D17-064F67849796}"/>
              </a:ext>
            </a:extLst>
          </p:cNvPr>
          <p:cNvSpPr/>
          <p:nvPr/>
        </p:nvSpPr>
        <p:spPr>
          <a:xfrm>
            <a:off x="4973915" y="3788731"/>
            <a:ext cx="2226365" cy="106016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Naïve Bayes</a:t>
            </a:r>
          </a:p>
          <a:p>
            <a:pPr algn="ctr"/>
            <a:r>
              <a:rPr lang="en-US" dirty="0">
                <a:latin typeface="Raleway" panose="020B0503030101060003" pitchFamily="34" charset="0"/>
              </a:rPr>
              <a:t>Algorithm</a:t>
            </a:r>
          </a:p>
        </p:txBody>
      </p:sp>
      <p:cxnSp>
        <p:nvCxnSpPr>
          <p:cNvPr id="12" name="Straight Arrow Connector 11">
            <a:extLst>
              <a:ext uri="{FF2B5EF4-FFF2-40B4-BE49-F238E27FC236}">
                <a16:creationId xmlns:a16="http://schemas.microsoft.com/office/drawing/2014/main" id="{684D8B47-FF0B-43AE-A834-FDE6B32F566A}"/>
              </a:ext>
            </a:extLst>
          </p:cNvPr>
          <p:cNvCxnSpPr>
            <a:cxnSpLocks/>
            <a:stCxn id="9" idx="1"/>
            <a:endCxn id="11" idx="3"/>
          </p:cNvCxnSpPr>
          <p:nvPr/>
        </p:nvCxnSpPr>
        <p:spPr>
          <a:xfrm flipH="1">
            <a:off x="7200280" y="4318814"/>
            <a:ext cx="1381493" cy="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DEDA69AC-C950-42D7-B3C2-E2CD7B7E56B4}"/>
              </a:ext>
            </a:extLst>
          </p:cNvPr>
          <p:cNvSpPr/>
          <p:nvPr/>
        </p:nvSpPr>
        <p:spPr>
          <a:xfrm>
            <a:off x="1065018" y="3572689"/>
            <a:ext cx="2226365" cy="144448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Accuracy</a:t>
            </a:r>
          </a:p>
          <a:p>
            <a:pPr algn="ctr"/>
            <a:r>
              <a:rPr lang="en-US" dirty="0">
                <a:latin typeface="Raleway" panose="020B0503030101060003" pitchFamily="34" charset="0"/>
              </a:rPr>
              <a:t>of </a:t>
            </a:r>
            <a:r>
              <a:rPr lang="en-US">
                <a:latin typeface="Raleway" panose="020B0503030101060003" pitchFamily="34" charset="0"/>
              </a:rPr>
              <a:t>the system</a:t>
            </a:r>
            <a:endParaRPr lang="en-US" dirty="0">
              <a:latin typeface="Raleway" panose="020B0503030101060003" pitchFamily="34" charset="0"/>
            </a:endParaRPr>
          </a:p>
        </p:txBody>
      </p:sp>
      <p:cxnSp>
        <p:nvCxnSpPr>
          <p:cNvPr id="14" name="Straight Arrow Connector 13">
            <a:extLst>
              <a:ext uri="{FF2B5EF4-FFF2-40B4-BE49-F238E27FC236}">
                <a16:creationId xmlns:a16="http://schemas.microsoft.com/office/drawing/2014/main" id="{11EEF93C-19B8-4C4C-86F1-486E3A4EA223}"/>
              </a:ext>
            </a:extLst>
          </p:cNvPr>
          <p:cNvCxnSpPr>
            <a:cxnSpLocks/>
            <a:stCxn id="11" idx="1"/>
            <a:endCxn id="13" idx="3"/>
          </p:cNvCxnSpPr>
          <p:nvPr/>
        </p:nvCxnSpPr>
        <p:spPr>
          <a:xfrm flipH="1" flipV="1">
            <a:off x="3291383" y="4294930"/>
            <a:ext cx="1682532" cy="238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Parallelogram 14">
            <a:extLst>
              <a:ext uri="{FF2B5EF4-FFF2-40B4-BE49-F238E27FC236}">
                <a16:creationId xmlns:a16="http://schemas.microsoft.com/office/drawing/2014/main" id="{9D7C0292-BE16-47E3-8C97-9E9812EB1824}"/>
              </a:ext>
            </a:extLst>
          </p:cNvPr>
          <p:cNvSpPr/>
          <p:nvPr/>
        </p:nvSpPr>
        <p:spPr>
          <a:xfrm>
            <a:off x="4972809" y="2477790"/>
            <a:ext cx="2226357" cy="914400"/>
          </a:xfrm>
          <a:prstGeom prst="parallelogram">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Input Dataset</a:t>
            </a:r>
            <a:endParaRPr lang="en-PH" dirty="0">
              <a:latin typeface="Raleway" panose="020B0503030101060003" pitchFamily="34" charset="0"/>
            </a:endParaRPr>
          </a:p>
        </p:txBody>
      </p:sp>
      <p:cxnSp>
        <p:nvCxnSpPr>
          <p:cNvPr id="16" name="Straight Arrow Connector 15">
            <a:extLst>
              <a:ext uri="{FF2B5EF4-FFF2-40B4-BE49-F238E27FC236}">
                <a16:creationId xmlns:a16="http://schemas.microsoft.com/office/drawing/2014/main" id="{809B0ACA-93E4-4BCB-9550-E44630A65703}"/>
              </a:ext>
            </a:extLst>
          </p:cNvPr>
          <p:cNvCxnSpPr>
            <a:cxnSpLocks/>
            <a:stCxn id="15" idx="4"/>
            <a:endCxn id="11" idx="0"/>
          </p:cNvCxnSpPr>
          <p:nvPr/>
        </p:nvCxnSpPr>
        <p:spPr>
          <a:xfrm>
            <a:off x="6085988" y="3392190"/>
            <a:ext cx="1110" cy="3965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Parallelogram 16">
            <a:extLst>
              <a:ext uri="{FF2B5EF4-FFF2-40B4-BE49-F238E27FC236}">
                <a16:creationId xmlns:a16="http://schemas.microsoft.com/office/drawing/2014/main" id="{5624F9F4-CC32-4BE9-91A3-56F1EB5EE14D}"/>
              </a:ext>
            </a:extLst>
          </p:cNvPr>
          <p:cNvSpPr/>
          <p:nvPr/>
        </p:nvSpPr>
        <p:spPr>
          <a:xfrm>
            <a:off x="4982821" y="5349218"/>
            <a:ext cx="2226357" cy="914400"/>
          </a:xfrm>
          <a:prstGeom prst="parallelogram">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aleway" panose="020B0503030101060003" pitchFamily="34" charset="0"/>
              </a:rPr>
              <a:t>Output</a:t>
            </a:r>
          </a:p>
          <a:p>
            <a:pPr algn="ctr"/>
            <a:r>
              <a:rPr lang="en-US" dirty="0">
                <a:latin typeface="Raleway" panose="020B0503030101060003" pitchFamily="34" charset="0"/>
              </a:rPr>
              <a:t>(Prediction)</a:t>
            </a:r>
            <a:endParaRPr lang="en-PH" dirty="0">
              <a:latin typeface="Raleway" panose="020B0503030101060003" pitchFamily="34" charset="0"/>
            </a:endParaRPr>
          </a:p>
        </p:txBody>
      </p:sp>
      <p:cxnSp>
        <p:nvCxnSpPr>
          <p:cNvPr id="18" name="Straight Arrow Connector 17">
            <a:extLst>
              <a:ext uri="{FF2B5EF4-FFF2-40B4-BE49-F238E27FC236}">
                <a16:creationId xmlns:a16="http://schemas.microsoft.com/office/drawing/2014/main" id="{A33B5281-C6C9-493B-828E-C1EF0282D3F6}"/>
              </a:ext>
            </a:extLst>
          </p:cNvPr>
          <p:cNvCxnSpPr>
            <a:cxnSpLocks/>
            <a:stCxn id="11" idx="2"/>
            <a:endCxn id="17" idx="0"/>
          </p:cNvCxnSpPr>
          <p:nvPr/>
        </p:nvCxnSpPr>
        <p:spPr>
          <a:xfrm>
            <a:off x="6087098" y="4848900"/>
            <a:ext cx="8902" cy="50031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ACD66D15-AB5F-4A2C-9DE3-7F5556991939}"/>
              </a:ext>
            </a:extLst>
          </p:cNvPr>
          <p:cNvSpPr txBox="1"/>
          <p:nvPr/>
        </p:nvSpPr>
        <p:spPr>
          <a:xfrm>
            <a:off x="210626" y="5495903"/>
            <a:ext cx="4544704" cy="1323439"/>
          </a:xfrm>
          <a:prstGeom prst="rect">
            <a:avLst/>
          </a:prstGeom>
          <a:noFill/>
        </p:spPr>
        <p:txBody>
          <a:bodyPr wrap="square">
            <a:spAutoFit/>
          </a:bodyPr>
          <a:lstStyle/>
          <a:p>
            <a:r>
              <a:rPr lang="en-PH" sz="4000" b="1" dirty="0">
                <a:solidFill>
                  <a:schemeClr val="bg1"/>
                </a:solidFill>
                <a:latin typeface="Raleway Black" panose="020B0A03030101060003" pitchFamily="34" charset="0"/>
              </a:rPr>
              <a:t>SYSTEM </a:t>
            </a:r>
          </a:p>
          <a:p>
            <a:r>
              <a:rPr lang="en-PH" sz="4000" b="1" dirty="0">
                <a:solidFill>
                  <a:schemeClr val="bg1"/>
                </a:solidFill>
                <a:latin typeface="Raleway Black" panose="020B0A03030101060003" pitchFamily="34" charset="0"/>
              </a:rPr>
              <a:t>ARCHITECTURE</a:t>
            </a:r>
          </a:p>
        </p:txBody>
      </p:sp>
    </p:spTree>
    <p:extLst>
      <p:ext uri="{BB962C8B-B14F-4D97-AF65-F5344CB8AC3E}">
        <p14:creationId xmlns:p14="http://schemas.microsoft.com/office/powerpoint/2010/main" val="111716617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40734" y="3877664"/>
            <a:ext cx="6624961" cy="677108"/>
          </a:xfrm>
          <a:prstGeom prst="rect">
            <a:avLst/>
          </a:prstGeom>
          <a:noFill/>
        </p:spPr>
        <p:txBody>
          <a:bodyPr wrap="square" rtlCol="0">
            <a:spAutoFit/>
          </a:bodyPr>
          <a:lstStyle/>
          <a:p>
            <a:r>
              <a:rPr lang="en-PH" sz="3800" dirty="0">
                <a:latin typeface="Raleway Black" panose="020B0A03030101060003" pitchFamily="34" charset="0"/>
              </a:rPr>
              <a:t>MACHINE LEARNING</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id="{195EEDF6-223D-41B2-AFAB-3E849BB7C00B}"/>
              </a:ext>
            </a:extLst>
          </p:cNvPr>
          <p:cNvSpPr txBox="1"/>
          <p:nvPr/>
        </p:nvSpPr>
        <p:spPr>
          <a:xfrm>
            <a:off x="2240734" y="4348169"/>
            <a:ext cx="6624961" cy="677108"/>
          </a:xfrm>
          <a:prstGeom prst="rect">
            <a:avLst/>
          </a:prstGeom>
          <a:noFill/>
        </p:spPr>
        <p:txBody>
          <a:bodyPr wrap="square" rtlCol="0">
            <a:spAutoFit/>
          </a:bodyPr>
          <a:lstStyle/>
          <a:p>
            <a:r>
              <a:rPr lang="en-PH" sz="3800" dirty="0">
                <a:latin typeface="Raleway Black" panose="020B0A03030101060003" pitchFamily="34" charset="0"/>
              </a:rPr>
              <a:t>ALGORITHM</a:t>
            </a:r>
          </a:p>
        </p:txBody>
      </p:sp>
    </p:spTree>
    <p:extLst>
      <p:ext uri="{BB962C8B-B14F-4D97-AF65-F5344CB8AC3E}">
        <p14:creationId xmlns:p14="http://schemas.microsoft.com/office/powerpoint/2010/main" val="154113992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178" name="Picture 177">
            <a:extLst>
              <a:ext uri="{FF2B5EF4-FFF2-40B4-BE49-F238E27FC236}">
                <a16:creationId xmlns:a16="http://schemas.microsoft.com/office/drawing/2014/main" id="{6267CAAF-DD50-4C95-86E0-9CB11093A0D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359" y="-41750"/>
            <a:ext cx="8773488" cy="5848992"/>
          </a:xfrm>
          <a:prstGeom prst="rect">
            <a:avLst/>
          </a:prstGeom>
        </p:spPr>
      </p:pic>
      <p:pic>
        <p:nvPicPr>
          <p:cNvPr id="177" name="Picture 176">
            <a:extLst>
              <a:ext uri="{FF2B5EF4-FFF2-40B4-BE49-F238E27FC236}">
                <a16:creationId xmlns:a16="http://schemas.microsoft.com/office/drawing/2014/main" id="{D22C0FC1-16A5-48AF-A14C-FF8A50599B0C}"/>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3298916" y="926684"/>
            <a:ext cx="8923430" cy="5948953"/>
          </a:xfrm>
          <a:prstGeom prst="rect">
            <a:avLst/>
          </a:prstGeom>
        </p:spPr>
      </p:pic>
      <p:cxnSp>
        <p:nvCxnSpPr>
          <p:cNvPr id="5" name="Straight Arrow Connector 4">
            <a:extLst>
              <a:ext uri="{FF2B5EF4-FFF2-40B4-BE49-F238E27FC236}">
                <a16:creationId xmlns:a16="http://schemas.microsoft.com/office/drawing/2014/main" id="{7210D168-5701-49A3-845B-36D52F86C9AA}"/>
              </a:ext>
            </a:extLst>
          </p:cNvPr>
          <p:cNvCxnSpPr>
            <a:cxnSpLocks/>
            <a:stCxn id="149" idx="2"/>
            <a:endCxn id="14" idx="0"/>
          </p:cNvCxnSpPr>
          <p:nvPr/>
        </p:nvCxnSpPr>
        <p:spPr>
          <a:xfrm flipH="1">
            <a:off x="2582901" y="2916415"/>
            <a:ext cx="3541725" cy="1018948"/>
          </a:xfrm>
          <a:prstGeom prst="straightConnector1">
            <a:avLst/>
          </a:prstGeom>
          <a:ln w="38100">
            <a:solidFill>
              <a:srgbClr val="FEC657"/>
            </a:solidFill>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BABFC6B-E49E-41F9-A34E-676085072894}"/>
              </a:ext>
            </a:extLst>
          </p:cNvPr>
          <p:cNvGrpSpPr/>
          <p:nvPr/>
        </p:nvGrpSpPr>
        <p:grpSpPr>
          <a:xfrm>
            <a:off x="2905247" y="-395698"/>
            <a:ext cx="6833657" cy="3511781"/>
            <a:chOff x="3452984" y="1328286"/>
            <a:chExt cx="6833657" cy="3511781"/>
          </a:xfrm>
        </p:grpSpPr>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54D6C20F-CA2B-43E0-8508-BF37C7BE7998}"/>
                </a:ext>
              </a:extLst>
            </p:cNvPr>
            <p:cNvSpPr/>
            <p:nvPr/>
          </p:nvSpPr>
          <p:spPr>
            <a:xfrm>
              <a:off x="4377355" y="2103356"/>
              <a:ext cx="4590015" cy="2537043"/>
            </a:xfrm>
            <a:prstGeom prst="roundRect">
              <a:avLst>
                <a:gd name="adj" fmla="val 10230"/>
              </a:avLst>
            </a:prstGeom>
            <a:solidFill>
              <a:srgbClr val="F2CC71"/>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0" name="TextBox 149">
              <a:extLst>
                <a:ext uri="{FF2B5EF4-FFF2-40B4-BE49-F238E27FC236}">
                  <a16:creationId xmlns:a16="http://schemas.microsoft.com/office/drawing/2014/main" id="{F331A2FE-5540-442C-B95F-A4499739CC1E}"/>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153" name="Straight Connector 152">
              <a:extLst>
                <a:ext uri="{FF2B5EF4-FFF2-40B4-BE49-F238E27FC236}">
                  <a16:creationId xmlns:a16="http://schemas.microsoft.com/office/drawing/2014/main" id="{4FF38881-EEC3-46F8-9084-84D50D338AAD}"/>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E5AEC47C-FF31-4EF8-B9DF-686973ACFAF1}"/>
                </a:ext>
              </a:extLst>
            </p:cNvPr>
            <p:cNvSpPr/>
            <p:nvPr/>
          </p:nvSpPr>
          <p:spPr>
            <a:xfrm>
              <a:off x="4787131" y="3892598"/>
              <a:ext cx="3782575" cy="161112"/>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2" name="Rectangle: Rounded Corners 161">
              <a:extLst>
                <a:ext uri="{FF2B5EF4-FFF2-40B4-BE49-F238E27FC236}">
                  <a16:creationId xmlns:a16="http://schemas.microsoft.com/office/drawing/2014/main" id="{CDF91FA2-27B9-4A01-9469-A4F66C1F0F9C}"/>
                </a:ext>
              </a:extLst>
            </p:cNvPr>
            <p:cNvSpPr/>
            <p:nvPr/>
          </p:nvSpPr>
          <p:spPr>
            <a:xfrm>
              <a:off x="4799271" y="4171786"/>
              <a:ext cx="298124" cy="83356"/>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3" name="Rectangle: Rounded Corners 162">
              <a:extLst>
                <a:ext uri="{FF2B5EF4-FFF2-40B4-BE49-F238E27FC236}">
                  <a16:creationId xmlns:a16="http://schemas.microsoft.com/office/drawing/2014/main" id="{B25B4847-769B-4B9B-8C85-42B15D6BA7E8}"/>
                </a:ext>
              </a:extLst>
            </p:cNvPr>
            <p:cNvSpPr/>
            <p:nvPr/>
          </p:nvSpPr>
          <p:spPr>
            <a:xfrm>
              <a:off x="5152405" y="4171786"/>
              <a:ext cx="237891" cy="83356"/>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4" name="Rectangle: Rounded Corners 163">
              <a:extLst>
                <a:ext uri="{FF2B5EF4-FFF2-40B4-BE49-F238E27FC236}">
                  <a16:creationId xmlns:a16="http://schemas.microsoft.com/office/drawing/2014/main" id="{D337DBB0-6996-404D-AF8B-64FEA24AE73F}"/>
                </a:ext>
              </a:extLst>
            </p:cNvPr>
            <p:cNvSpPr/>
            <p:nvPr/>
          </p:nvSpPr>
          <p:spPr>
            <a:xfrm>
              <a:off x="5597130" y="4178622"/>
              <a:ext cx="713895" cy="83356"/>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6" name="TextBox 165">
              <a:extLst>
                <a:ext uri="{FF2B5EF4-FFF2-40B4-BE49-F238E27FC236}">
                  <a16:creationId xmlns:a16="http://schemas.microsoft.com/office/drawing/2014/main" id="{87004299-3A7C-4C7B-BA1D-1079EBFAAC44}"/>
                </a:ext>
              </a:extLst>
            </p:cNvPr>
            <p:cNvSpPr txBox="1"/>
            <p:nvPr/>
          </p:nvSpPr>
          <p:spPr>
            <a:xfrm>
              <a:off x="3452984" y="2683229"/>
              <a:ext cx="6630359" cy="1200329"/>
            </a:xfrm>
            <a:prstGeom prst="rect">
              <a:avLst/>
            </a:prstGeom>
            <a:noFill/>
          </p:spPr>
          <p:txBody>
            <a:bodyPr wrap="square" rtlCol="0">
              <a:spAutoFit/>
            </a:bodyPr>
            <a:lstStyle/>
            <a:p>
              <a:pPr algn="ctr"/>
              <a:r>
                <a:rPr lang="en-PH" sz="3600" dirty="0">
                  <a:latin typeface="Raleway Black" panose="020B0A03030101060003" pitchFamily="34" charset="0"/>
                </a:rPr>
                <a:t>NAÏVE BAYES</a:t>
              </a:r>
            </a:p>
            <a:p>
              <a:pPr algn="ctr"/>
              <a:r>
                <a:rPr lang="en-PH" sz="3600" dirty="0">
                  <a:latin typeface="Raleway Black" panose="020B0A03030101060003" pitchFamily="34" charset="0"/>
                </a:rPr>
                <a:t>ALGORITHM</a:t>
              </a:r>
            </a:p>
          </p:txBody>
        </p:sp>
        <p:sp>
          <p:nvSpPr>
            <p:cNvPr id="167" name="Parallelogram 11">
              <a:extLst>
                <a:ext uri="{FF2B5EF4-FFF2-40B4-BE49-F238E27FC236}">
                  <a16:creationId xmlns:a16="http://schemas.microsoft.com/office/drawing/2014/main" id="{B2A488C6-D1D1-492F-82DD-448C299599E7}"/>
                </a:ext>
              </a:extLst>
            </p:cNvPr>
            <p:cNvSpPr/>
            <p:nvPr/>
          </p:nvSpPr>
          <p:spPr>
            <a:xfrm rot="20713253" flipV="1">
              <a:off x="6828913" y="1911923"/>
              <a:ext cx="1174196" cy="2928144"/>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 name="connsiteX0" fmla="*/ 0 w 2417856"/>
                <a:gd name="connsiteY0" fmla="*/ 6393563 h 6393563"/>
                <a:gd name="connsiteX1" fmla="*/ 742023 w 2417856"/>
                <a:gd name="connsiteY1" fmla="*/ 464445 h 6393563"/>
                <a:gd name="connsiteX2" fmla="*/ 2417856 w 2417856"/>
                <a:gd name="connsiteY2" fmla="*/ 0 h 6393563"/>
                <a:gd name="connsiteX3" fmla="*/ 1499803 w 2417856"/>
                <a:gd name="connsiteY3" fmla="*/ 5984517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cubicBezTo>
                    <a:pt x="2109346" y="2007507"/>
                    <a:pt x="1808313" y="3977010"/>
                    <a:pt x="1499803" y="5984517"/>
                  </a:cubicBezTo>
                  <a:cubicBezTo>
                    <a:pt x="1086247" y="6057465"/>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68" name="Parallelogram 14">
              <a:extLst>
                <a:ext uri="{FF2B5EF4-FFF2-40B4-BE49-F238E27FC236}">
                  <a16:creationId xmlns:a16="http://schemas.microsoft.com/office/drawing/2014/main" id="{B4D60CF7-EE64-4B62-82C9-05B894E2BBEE}"/>
                </a:ext>
              </a:extLst>
            </p:cNvPr>
            <p:cNvSpPr/>
            <p:nvPr/>
          </p:nvSpPr>
          <p:spPr>
            <a:xfrm rot="20340007" flipV="1">
              <a:off x="7925929" y="1957757"/>
              <a:ext cx="389728" cy="2795016"/>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 name="connsiteX0" fmla="*/ 0 w 1323768"/>
                <a:gd name="connsiteY0" fmla="*/ 6165799 h 6165800"/>
                <a:gd name="connsiteX1" fmla="*/ 589068 w 1323768"/>
                <a:gd name="connsiteY1" fmla="*/ 208070 h 6165800"/>
                <a:gd name="connsiteX2" fmla="*/ 1323768 w 1323768"/>
                <a:gd name="connsiteY2" fmla="*/ 12507 h 6165800"/>
                <a:gd name="connsiteX3" fmla="*/ 1084976 w 1323768"/>
                <a:gd name="connsiteY3" fmla="*/ 5947903 h 6165800"/>
                <a:gd name="connsiteX4" fmla="*/ 0 w 1323768"/>
                <a:gd name="connsiteY4" fmla="*/ 6165799 h 6165800"/>
                <a:gd name="connsiteX0" fmla="*/ 0 w 1561394"/>
                <a:gd name="connsiteY0" fmla="*/ 6025317 h 6025317"/>
                <a:gd name="connsiteX1" fmla="*/ 589068 w 1561394"/>
                <a:gd name="connsiteY1" fmla="*/ 67588 h 6025317"/>
                <a:gd name="connsiteX2" fmla="*/ 1561393 w 1561394"/>
                <a:gd name="connsiteY2" fmla="*/ 31615 h 6025317"/>
                <a:gd name="connsiteX3" fmla="*/ 1084976 w 1561394"/>
                <a:gd name="connsiteY3" fmla="*/ 5807421 h 6025317"/>
                <a:gd name="connsiteX4" fmla="*/ 0 w 1561394"/>
                <a:gd name="connsiteY4" fmla="*/ 6025317 h 6025317"/>
                <a:gd name="connsiteX0" fmla="*/ 0 w 1561394"/>
                <a:gd name="connsiteY0" fmla="*/ 6025317 h 6025317"/>
                <a:gd name="connsiteX1" fmla="*/ 589068 w 1561394"/>
                <a:gd name="connsiteY1" fmla="*/ 67588 h 6025317"/>
                <a:gd name="connsiteX2" fmla="*/ 1561393 w 1561394"/>
                <a:gd name="connsiteY2" fmla="*/ 31615 h 6025317"/>
                <a:gd name="connsiteX3" fmla="*/ 1084975 w 1561394"/>
                <a:gd name="connsiteY3" fmla="*/ 5807421 h 6025317"/>
                <a:gd name="connsiteX4" fmla="*/ 0 w 1561394"/>
                <a:gd name="connsiteY4" fmla="*/ 6025317 h 6025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394" h="6025317">
                  <a:moveTo>
                    <a:pt x="0" y="6025317"/>
                  </a:moveTo>
                  <a:cubicBezTo>
                    <a:pt x="98822" y="4004851"/>
                    <a:pt x="490246" y="2088054"/>
                    <a:pt x="589068" y="67588"/>
                  </a:cubicBezTo>
                  <a:cubicBezTo>
                    <a:pt x="843264" y="13379"/>
                    <a:pt x="1347705" y="-33303"/>
                    <a:pt x="1561393" y="31615"/>
                  </a:cubicBezTo>
                  <a:lnTo>
                    <a:pt x="1084975" y="5807421"/>
                  </a:lnTo>
                  <a:lnTo>
                    <a:pt x="0" y="6025317"/>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0" name="Oval 169">
              <a:extLst>
                <a:ext uri="{FF2B5EF4-FFF2-40B4-BE49-F238E27FC236}">
                  <a16:creationId xmlns:a16="http://schemas.microsoft.com/office/drawing/2014/main" id="{CB35FDD1-E6F2-40EC-B2C8-5ABF6EB63739}"/>
                </a:ext>
              </a:extLst>
            </p:cNvPr>
            <p:cNvSpPr/>
            <p:nvPr/>
          </p:nvSpPr>
          <p:spPr>
            <a:xfrm>
              <a:off x="6716150" y="4261978"/>
              <a:ext cx="303518" cy="292920"/>
            </a:xfrm>
            <a:prstGeom prst="ellipse">
              <a:avLst/>
            </a:prstGeom>
            <a:solidFill>
              <a:srgbClr val="FEC657"/>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1" name="Oval 170">
              <a:extLst>
                <a:ext uri="{FF2B5EF4-FFF2-40B4-BE49-F238E27FC236}">
                  <a16:creationId xmlns:a16="http://schemas.microsoft.com/office/drawing/2014/main" id="{8DCC911C-1504-4660-A9E1-FD10197A23C8}"/>
                </a:ext>
              </a:extLst>
            </p:cNvPr>
            <p:cNvSpPr/>
            <p:nvPr/>
          </p:nvSpPr>
          <p:spPr>
            <a:xfrm>
              <a:off x="6525678" y="4248142"/>
              <a:ext cx="303518" cy="292920"/>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
        <p:nvSpPr>
          <p:cNvPr id="14" name="Rectangle: Rounded Corners 13">
            <a:extLst>
              <a:ext uri="{FF2B5EF4-FFF2-40B4-BE49-F238E27FC236}">
                <a16:creationId xmlns:a16="http://schemas.microsoft.com/office/drawing/2014/main" id="{1B9A083A-34E8-4796-BC15-E20788C7FB8B}"/>
              </a:ext>
            </a:extLst>
          </p:cNvPr>
          <p:cNvSpPr/>
          <p:nvPr/>
        </p:nvSpPr>
        <p:spPr>
          <a:xfrm>
            <a:off x="1746932" y="3935363"/>
            <a:ext cx="1671938" cy="160405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aleway" panose="020B0503030101060003" pitchFamily="34" charset="0"/>
              </a:rPr>
              <a:t>P</a:t>
            </a:r>
            <a:r>
              <a:rPr lang="en-US" sz="1800" b="0" i="0" u="none" strike="noStrike" dirty="0">
                <a:solidFill>
                  <a:schemeClr val="bg1"/>
                </a:solidFill>
                <a:effectLst/>
                <a:latin typeface="Raleway" panose="020B0503030101060003" pitchFamily="34" charset="0"/>
              </a:rPr>
              <a:t>redict the approval of credit card applications</a:t>
            </a:r>
            <a:endParaRPr lang="en-PH" dirty="0">
              <a:solidFill>
                <a:schemeClr val="bg1"/>
              </a:solidFill>
              <a:latin typeface="Raleway" panose="020B0503030101060003" pitchFamily="34" charset="0"/>
            </a:endParaRPr>
          </a:p>
        </p:txBody>
      </p:sp>
      <p:sp>
        <p:nvSpPr>
          <p:cNvPr id="55" name="Rectangle: Rounded Corners 54">
            <a:extLst>
              <a:ext uri="{FF2B5EF4-FFF2-40B4-BE49-F238E27FC236}">
                <a16:creationId xmlns:a16="http://schemas.microsoft.com/office/drawing/2014/main" id="{C59E29D0-9AE8-4C67-B7C5-D0A5E28E4948}"/>
              </a:ext>
            </a:extLst>
          </p:cNvPr>
          <p:cNvSpPr/>
          <p:nvPr/>
        </p:nvSpPr>
        <p:spPr>
          <a:xfrm>
            <a:off x="4958448" y="3833040"/>
            <a:ext cx="2275103" cy="16388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aleway" panose="020B0503030101060003" pitchFamily="34" charset="0"/>
              </a:rPr>
              <a:t>Classify different credit card applications according to their feature value</a:t>
            </a:r>
            <a:endParaRPr lang="en-PH" dirty="0">
              <a:solidFill>
                <a:schemeClr val="bg1"/>
              </a:solidFill>
              <a:latin typeface="Raleway" panose="020B0503030101060003" pitchFamily="34" charset="0"/>
            </a:endParaRPr>
          </a:p>
        </p:txBody>
      </p:sp>
      <p:cxnSp>
        <p:nvCxnSpPr>
          <p:cNvPr id="57" name="Straight Arrow Connector 56">
            <a:extLst>
              <a:ext uri="{FF2B5EF4-FFF2-40B4-BE49-F238E27FC236}">
                <a16:creationId xmlns:a16="http://schemas.microsoft.com/office/drawing/2014/main" id="{5D92DD5C-1DD6-41CD-80EA-E2B147DA29F4}"/>
              </a:ext>
            </a:extLst>
          </p:cNvPr>
          <p:cNvCxnSpPr>
            <a:cxnSpLocks/>
            <a:stCxn id="149" idx="2"/>
            <a:endCxn id="55" idx="0"/>
          </p:cNvCxnSpPr>
          <p:nvPr/>
        </p:nvCxnSpPr>
        <p:spPr>
          <a:xfrm flipH="1">
            <a:off x="6096000" y="2916415"/>
            <a:ext cx="28626" cy="916625"/>
          </a:xfrm>
          <a:prstGeom prst="straightConnector1">
            <a:avLst/>
          </a:prstGeom>
          <a:ln w="38100">
            <a:solidFill>
              <a:srgbClr val="FEC657"/>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A89C1126-F6E6-4FCD-ACB5-37077C37C400}"/>
              </a:ext>
            </a:extLst>
          </p:cNvPr>
          <p:cNvSpPr/>
          <p:nvPr/>
        </p:nvSpPr>
        <p:spPr>
          <a:xfrm>
            <a:off x="8021969" y="3850450"/>
            <a:ext cx="3472032" cy="163887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aleway" panose="020B0503030101060003" pitchFamily="34" charset="0"/>
              </a:rPr>
              <a:t> The feature variables that will be fitted into the Bayesian model are Debt, </a:t>
            </a:r>
            <a:r>
              <a:rPr lang="en-US" dirty="0" err="1">
                <a:solidFill>
                  <a:schemeClr val="bg1"/>
                </a:solidFill>
                <a:latin typeface="Raleway" panose="020B0503030101060003" pitchFamily="34" charset="0"/>
              </a:rPr>
              <a:t>BankCustomer</a:t>
            </a:r>
            <a:r>
              <a:rPr lang="en-US" dirty="0">
                <a:solidFill>
                  <a:schemeClr val="bg1"/>
                </a:solidFill>
                <a:latin typeface="Raleway" panose="020B0503030101060003" pitchFamily="34" charset="0"/>
              </a:rPr>
              <a:t>, </a:t>
            </a:r>
            <a:r>
              <a:rPr lang="en-US" dirty="0" err="1">
                <a:solidFill>
                  <a:schemeClr val="bg1"/>
                </a:solidFill>
                <a:latin typeface="Raleway" panose="020B0503030101060003" pitchFamily="34" charset="0"/>
              </a:rPr>
              <a:t>YearsEmployed</a:t>
            </a:r>
            <a:r>
              <a:rPr lang="en-US" dirty="0">
                <a:solidFill>
                  <a:schemeClr val="bg1"/>
                </a:solidFill>
                <a:latin typeface="Raleway" panose="020B0503030101060003" pitchFamily="34" charset="0"/>
              </a:rPr>
              <a:t>, Employed, </a:t>
            </a:r>
            <a:r>
              <a:rPr lang="en-US" dirty="0" err="1">
                <a:solidFill>
                  <a:schemeClr val="bg1"/>
                </a:solidFill>
                <a:latin typeface="Raleway" panose="020B0503030101060003" pitchFamily="34" charset="0"/>
              </a:rPr>
              <a:t>CreditScore</a:t>
            </a:r>
            <a:r>
              <a:rPr lang="en-US" dirty="0">
                <a:solidFill>
                  <a:schemeClr val="bg1"/>
                </a:solidFill>
                <a:latin typeface="Raleway" panose="020B0503030101060003" pitchFamily="34" charset="0"/>
              </a:rPr>
              <a:t>, and Income</a:t>
            </a:r>
            <a:endParaRPr lang="en-PH" dirty="0">
              <a:solidFill>
                <a:schemeClr val="bg1"/>
              </a:solidFill>
              <a:latin typeface="Raleway" panose="020B0503030101060003" pitchFamily="34" charset="0"/>
            </a:endParaRPr>
          </a:p>
        </p:txBody>
      </p:sp>
      <p:cxnSp>
        <p:nvCxnSpPr>
          <p:cNvPr id="62" name="Straight Arrow Connector 61">
            <a:extLst>
              <a:ext uri="{FF2B5EF4-FFF2-40B4-BE49-F238E27FC236}">
                <a16:creationId xmlns:a16="http://schemas.microsoft.com/office/drawing/2014/main" id="{B67AECF9-942A-49E4-925C-BBF81CE6F1AE}"/>
              </a:ext>
            </a:extLst>
          </p:cNvPr>
          <p:cNvCxnSpPr>
            <a:cxnSpLocks/>
            <a:stCxn id="149" idx="2"/>
            <a:endCxn id="61" idx="0"/>
          </p:cNvCxnSpPr>
          <p:nvPr/>
        </p:nvCxnSpPr>
        <p:spPr>
          <a:xfrm>
            <a:off x="6124626" y="2916415"/>
            <a:ext cx="3633359" cy="934035"/>
          </a:xfrm>
          <a:prstGeom prst="straightConnector1">
            <a:avLst/>
          </a:prstGeom>
          <a:ln w="38100">
            <a:solidFill>
              <a:srgbClr val="FEC6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70054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40734" y="3877664"/>
            <a:ext cx="6624961" cy="677108"/>
          </a:xfrm>
          <a:prstGeom prst="rect">
            <a:avLst/>
          </a:prstGeom>
          <a:noFill/>
        </p:spPr>
        <p:txBody>
          <a:bodyPr wrap="square" rtlCol="0">
            <a:spAutoFit/>
          </a:bodyPr>
          <a:lstStyle/>
          <a:p>
            <a:r>
              <a:rPr lang="en-PH" sz="3800" dirty="0">
                <a:latin typeface="Raleway Black" panose="020B0A03030101060003" pitchFamily="34" charset="0"/>
              </a:rPr>
              <a:t>PYTHON PROGRAMMING</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TextBox 21">
            <a:extLst>
              <a:ext uri="{FF2B5EF4-FFF2-40B4-BE49-F238E27FC236}">
                <a16:creationId xmlns:a16="http://schemas.microsoft.com/office/drawing/2014/main" id="{195EEDF6-223D-41B2-AFAB-3E849BB7C00B}"/>
              </a:ext>
            </a:extLst>
          </p:cNvPr>
          <p:cNvSpPr txBox="1"/>
          <p:nvPr/>
        </p:nvSpPr>
        <p:spPr>
          <a:xfrm>
            <a:off x="2240734" y="4348169"/>
            <a:ext cx="6624961" cy="677108"/>
          </a:xfrm>
          <a:prstGeom prst="rect">
            <a:avLst/>
          </a:prstGeom>
          <a:noFill/>
        </p:spPr>
        <p:txBody>
          <a:bodyPr wrap="square" rtlCol="0">
            <a:spAutoFit/>
          </a:bodyPr>
          <a:lstStyle/>
          <a:p>
            <a:r>
              <a:rPr lang="en-PH" sz="3800" dirty="0">
                <a:latin typeface="Raleway Black" panose="020B0A03030101060003" pitchFamily="34" charset="0"/>
              </a:rPr>
              <a:t>DISCUSSION</a:t>
            </a:r>
          </a:p>
        </p:txBody>
      </p:sp>
    </p:spTree>
    <p:extLst>
      <p:ext uri="{BB962C8B-B14F-4D97-AF65-F5344CB8AC3E}">
        <p14:creationId xmlns:p14="http://schemas.microsoft.com/office/powerpoint/2010/main" val="150573736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823648" y="5903893"/>
            <a:ext cx="4544704" cy="954107"/>
          </a:xfrm>
          <a:prstGeom prst="rect">
            <a:avLst/>
          </a:prstGeom>
          <a:noFill/>
        </p:spPr>
        <p:txBody>
          <a:bodyPr wrap="square">
            <a:spAutoFit/>
          </a:bodyPr>
          <a:lstStyle/>
          <a:p>
            <a:pPr algn="ctr"/>
            <a:r>
              <a:rPr lang="en-PH" sz="2800" b="1" dirty="0">
                <a:solidFill>
                  <a:schemeClr val="bg1"/>
                </a:solidFill>
                <a:latin typeface="Raleway Black" panose="020B0A03030101060003" pitchFamily="34" charset="0"/>
              </a:rPr>
              <a:t>Graphical User</a:t>
            </a:r>
          </a:p>
          <a:p>
            <a:pPr algn="ctr"/>
            <a:r>
              <a:rPr lang="en-PH" sz="2800" b="1" dirty="0">
                <a:solidFill>
                  <a:schemeClr val="bg1"/>
                </a:solidFill>
                <a:latin typeface="Raleway Black" panose="020B0A03030101060003" pitchFamily="34" charset="0"/>
              </a:rPr>
              <a:t>Interface</a:t>
            </a:r>
          </a:p>
        </p:txBody>
      </p:sp>
      <p:pic>
        <p:nvPicPr>
          <p:cNvPr id="2" name="Picture 2">
            <a:extLst>
              <a:ext uri="{FF2B5EF4-FFF2-40B4-BE49-F238E27FC236}">
                <a16:creationId xmlns:a16="http://schemas.microsoft.com/office/drawing/2014/main" id="{D0734769-ECC6-4C55-8EC6-CB2D142C7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25" y="522288"/>
            <a:ext cx="5924550" cy="51530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85001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29629" y="5769514"/>
            <a:ext cx="6507468" cy="954107"/>
          </a:xfrm>
          <a:prstGeom prst="rect">
            <a:avLst/>
          </a:prstGeom>
          <a:noFill/>
        </p:spPr>
        <p:txBody>
          <a:bodyPr wrap="square">
            <a:spAutoFit/>
          </a:bodyPr>
          <a:lstStyle/>
          <a:p>
            <a:r>
              <a:rPr lang="en-PH" sz="2800" b="1" dirty="0">
                <a:solidFill>
                  <a:schemeClr val="bg1"/>
                </a:solidFill>
                <a:latin typeface="Raleway Black" panose="020B0A03030101060003" pitchFamily="34" charset="0"/>
              </a:rPr>
              <a:t>Transformation of data </a:t>
            </a:r>
          </a:p>
          <a:p>
            <a:r>
              <a:rPr lang="en-PH" sz="2800" b="1" dirty="0">
                <a:solidFill>
                  <a:schemeClr val="bg1"/>
                </a:solidFill>
                <a:latin typeface="Raleway Black" panose="020B0A03030101060003" pitchFamily="34" charset="0"/>
              </a:rPr>
              <a:t>from Qualitative to Quantitative</a:t>
            </a:r>
          </a:p>
        </p:txBody>
      </p:sp>
      <p:pic>
        <p:nvPicPr>
          <p:cNvPr id="7170" name="Picture 2">
            <a:extLst>
              <a:ext uri="{FF2B5EF4-FFF2-40B4-BE49-F238E27FC236}">
                <a16:creationId xmlns:a16="http://schemas.microsoft.com/office/drawing/2014/main" id="{018E7CD5-FDD9-4830-A4C7-6F99AB1CBA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76" r="7241"/>
          <a:stretch/>
        </p:blipFill>
        <p:spPr bwMode="auto">
          <a:xfrm>
            <a:off x="1902164" y="2732168"/>
            <a:ext cx="8387672" cy="90680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00122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29989" y="294092"/>
            <a:ext cx="7023629" cy="1323439"/>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Splitting for Training </a:t>
            </a:r>
          </a:p>
          <a:p>
            <a:pPr algn="ctr"/>
            <a:r>
              <a:rPr lang="en-US" sz="4000" b="1" dirty="0">
                <a:solidFill>
                  <a:schemeClr val="bg1"/>
                </a:solidFill>
                <a:latin typeface="Raleway Black" panose="020B0A03030101060003" pitchFamily="34" charset="0"/>
              </a:rPr>
              <a:t>and Testing</a:t>
            </a:r>
            <a:endParaRPr lang="en-PH" sz="4000" b="1" dirty="0">
              <a:solidFill>
                <a:schemeClr val="bg1"/>
              </a:solidFill>
              <a:latin typeface="Raleway Black" panose="020B0A03030101060003" pitchFamily="34" charset="0"/>
            </a:endParaRPr>
          </a:p>
        </p:txBody>
      </p:sp>
      <p:graphicFrame>
        <p:nvGraphicFramePr>
          <p:cNvPr id="7" name="Table 7">
            <a:extLst>
              <a:ext uri="{FF2B5EF4-FFF2-40B4-BE49-F238E27FC236}">
                <a16:creationId xmlns:a16="http://schemas.microsoft.com/office/drawing/2014/main" id="{45D4C009-730D-4A70-981E-E3385787E457}"/>
              </a:ext>
            </a:extLst>
          </p:cNvPr>
          <p:cNvGraphicFramePr>
            <a:graphicFrameLocks noGrp="1"/>
          </p:cNvGraphicFramePr>
          <p:nvPr>
            <p:extLst>
              <p:ext uri="{D42A27DB-BD31-4B8C-83A1-F6EECF244321}">
                <p14:modId xmlns:p14="http://schemas.microsoft.com/office/powerpoint/2010/main" val="2620675216"/>
              </p:ext>
            </p:extLst>
          </p:nvPr>
        </p:nvGraphicFramePr>
        <p:xfrm>
          <a:off x="2666707" y="1911623"/>
          <a:ext cx="6350195" cy="2051910"/>
        </p:xfrm>
        <a:graphic>
          <a:graphicData uri="http://schemas.openxmlformats.org/drawingml/2006/table">
            <a:tbl>
              <a:tblPr firstRow="1" bandRow="1">
                <a:tableStyleId>{00A15C55-8517-42AA-B614-E9B94910E393}</a:tableStyleId>
              </a:tblPr>
              <a:tblGrid>
                <a:gridCol w="2115078">
                  <a:extLst>
                    <a:ext uri="{9D8B030D-6E8A-4147-A177-3AD203B41FA5}">
                      <a16:colId xmlns:a16="http://schemas.microsoft.com/office/drawing/2014/main" val="266471188"/>
                    </a:ext>
                  </a:extLst>
                </a:gridCol>
                <a:gridCol w="1844842">
                  <a:extLst>
                    <a:ext uri="{9D8B030D-6E8A-4147-A177-3AD203B41FA5}">
                      <a16:colId xmlns:a16="http://schemas.microsoft.com/office/drawing/2014/main" val="3476402634"/>
                    </a:ext>
                  </a:extLst>
                </a:gridCol>
                <a:gridCol w="2390275">
                  <a:extLst>
                    <a:ext uri="{9D8B030D-6E8A-4147-A177-3AD203B41FA5}">
                      <a16:colId xmlns:a16="http://schemas.microsoft.com/office/drawing/2014/main" val="1539954032"/>
                    </a:ext>
                  </a:extLst>
                </a:gridCol>
              </a:tblGrid>
              <a:tr h="531977">
                <a:tc>
                  <a:txBody>
                    <a:bodyPr/>
                    <a:lstStyle/>
                    <a:p>
                      <a:pPr algn="ctr"/>
                      <a:endParaRPr lang="en-PH" sz="2800" dirty="0">
                        <a:solidFill>
                          <a:schemeClr val="bg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2800" dirty="0">
                          <a:solidFill>
                            <a:schemeClr val="bg1"/>
                          </a:solidFill>
                          <a:latin typeface="Raleway" panose="020B0503030101060003" pitchFamily="34" charset="0"/>
                        </a:rPr>
                        <a:t>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2800" dirty="0">
                          <a:solidFill>
                            <a:schemeClr val="bg1"/>
                          </a:solidFill>
                          <a:latin typeface="Raleway" panose="020B0503030101060003" pitchFamily="34" charset="0"/>
                        </a:rPr>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987956">
                <a:tc>
                  <a:txBody>
                    <a:bodyPr/>
                    <a:lstStyle/>
                    <a:p>
                      <a:r>
                        <a:rPr lang="en-PH" sz="2800" dirty="0">
                          <a:solidFill>
                            <a:schemeClr val="tx1"/>
                          </a:solidFill>
                          <a:latin typeface="Raleway" panose="020B0503030101060003" pitchFamily="34" charset="0"/>
                        </a:rPr>
                        <a:t>Percentage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PH" sz="2800" dirty="0">
                          <a:solidFill>
                            <a:schemeClr val="tx1"/>
                          </a:solidFill>
                          <a:latin typeface="Raleway" panose="020B0503030101060003" pitchFamily="34" charset="0"/>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2400" b="0" i="0" u="none" strike="noStrike" dirty="0">
                          <a:solidFill>
                            <a:srgbClr val="000000"/>
                          </a:solidFill>
                          <a:effectLst/>
                          <a:latin typeface="Raleway" panose="020B0503030101060003" pitchFamily="34" charset="0"/>
                        </a:rPr>
                        <a:t>30%</a:t>
                      </a:r>
                      <a:endParaRPr lang="en-US" sz="48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531977">
                <a:tc>
                  <a:txBody>
                    <a:bodyPr/>
                    <a:lstStyle/>
                    <a:p>
                      <a:r>
                        <a:rPr lang="en-PH" sz="2800" dirty="0">
                          <a:solidFill>
                            <a:schemeClr val="tx1"/>
                          </a:solidFill>
                          <a:latin typeface="Raleway" panose="020B0503030101060003" pitchFamily="34"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PH" sz="2800" dirty="0">
                          <a:solidFill>
                            <a:schemeClr val="tx1"/>
                          </a:solidFill>
                          <a:latin typeface="Raleway" panose="020B0503030101060003" pitchFamily="34" charset="0"/>
                        </a:rPr>
                        <a:t>483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2400" b="0" i="0" u="none" strike="noStrike" dirty="0">
                          <a:solidFill>
                            <a:srgbClr val="000000"/>
                          </a:solidFill>
                          <a:effectLst/>
                          <a:latin typeface="Raleway" panose="020B0503030101060003" pitchFamily="34" charset="0"/>
                        </a:rPr>
                        <a:t>207</a:t>
                      </a:r>
                      <a:endParaRPr lang="en-US" sz="48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pic>
        <p:nvPicPr>
          <p:cNvPr id="8194" name="Picture 2">
            <a:extLst>
              <a:ext uri="{FF2B5EF4-FFF2-40B4-BE49-F238E27FC236}">
                <a16:creationId xmlns:a16="http://schemas.microsoft.com/office/drawing/2014/main" id="{D975D217-3588-4960-896C-BFB4B2163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04" y="4714057"/>
            <a:ext cx="10631392" cy="150104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93292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6" y="4216694"/>
            <a:ext cx="4128376" cy="707886"/>
          </a:xfrm>
          <a:prstGeom prst="rect">
            <a:avLst/>
          </a:prstGeom>
          <a:noFill/>
        </p:spPr>
        <p:txBody>
          <a:bodyPr wrap="square" rtlCol="0">
            <a:spAutoFit/>
          </a:bodyPr>
          <a:lstStyle/>
          <a:p>
            <a:r>
              <a:rPr lang="en-PH" sz="4000" dirty="0">
                <a:latin typeface="Raleway Black" panose="020B0A03030101060003" pitchFamily="34" charset="0"/>
              </a:rPr>
              <a:t>BACKGROUND</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59939788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29987" y="33394"/>
            <a:ext cx="7023629" cy="707886"/>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 </a:t>
            </a:r>
            <a:r>
              <a:rPr lang="en-US" sz="2800" b="1" dirty="0">
                <a:solidFill>
                  <a:schemeClr val="bg1"/>
                </a:solidFill>
                <a:latin typeface="Raleway Black" panose="020B0A03030101060003" pitchFamily="34" charset="0"/>
              </a:rPr>
              <a:t>Modeling based on the Training Set</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56DFB1B2-DD94-498C-B801-91F3A6345677}"/>
              </a:ext>
            </a:extLst>
          </p:cNvPr>
          <p:cNvSpPr txBox="1"/>
          <p:nvPr/>
        </p:nvSpPr>
        <p:spPr>
          <a:xfrm>
            <a:off x="2009743" y="3057214"/>
            <a:ext cx="7664115" cy="1877437"/>
          </a:xfrm>
          <a:prstGeom prst="rect">
            <a:avLst/>
          </a:prstGeom>
          <a:noFill/>
        </p:spPr>
        <p:txBody>
          <a:bodyPr wrap="square">
            <a:spAutoFit/>
          </a:bodyPr>
          <a:lstStyle/>
          <a:p>
            <a:pPr algn="ctr"/>
            <a:r>
              <a:rPr lang="en-US" sz="2400" b="1" i="0" u="none" strike="noStrike" dirty="0">
                <a:solidFill>
                  <a:schemeClr val="bg2"/>
                </a:solidFill>
                <a:effectLst/>
                <a:latin typeface="Raleway" panose="020B0503030101060003" pitchFamily="34" charset="0"/>
              </a:rPr>
              <a:t>The developer used </a:t>
            </a:r>
          </a:p>
          <a:p>
            <a:pPr algn="ctr"/>
            <a:r>
              <a:rPr lang="en-US" sz="4400" b="1" i="0" u="none" strike="noStrike" dirty="0">
                <a:solidFill>
                  <a:srgbClr val="FEC657"/>
                </a:solidFill>
                <a:effectLst/>
                <a:latin typeface="Raleway" panose="020B0503030101060003" pitchFamily="34" charset="0"/>
              </a:rPr>
              <a:t>Gaussian Naïve Bayes </a:t>
            </a:r>
          </a:p>
          <a:p>
            <a:pPr algn="ctr"/>
            <a:r>
              <a:rPr lang="en-US" sz="2400" b="1" i="0" u="none" strike="noStrike" dirty="0">
                <a:solidFill>
                  <a:schemeClr val="bg2"/>
                </a:solidFill>
                <a:effectLst/>
                <a:latin typeface="Raleway" panose="020B0503030101060003" pitchFamily="34" charset="0"/>
              </a:rPr>
              <a:t>because the data sets are numerical and Categorical.</a:t>
            </a:r>
            <a:endParaRPr lang="en-PH" sz="2400" dirty="0">
              <a:solidFill>
                <a:schemeClr val="bg2"/>
              </a:solidFill>
              <a:latin typeface="Raleway" panose="020B0503030101060003" pitchFamily="34" charset="0"/>
            </a:endParaRPr>
          </a:p>
        </p:txBody>
      </p:sp>
      <p:sp>
        <p:nvSpPr>
          <p:cNvPr id="6" name="TextBox 5">
            <a:extLst>
              <a:ext uri="{FF2B5EF4-FFF2-40B4-BE49-F238E27FC236}">
                <a16:creationId xmlns:a16="http://schemas.microsoft.com/office/drawing/2014/main" id="{B02ED416-579D-438D-9FA8-F102E3F0E6DB}"/>
              </a:ext>
            </a:extLst>
          </p:cNvPr>
          <p:cNvSpPr txBox="1"/>
          <p:nvPr/>
        </p:nvSpPr>
        <p:spPr>
          <a:xfrm>
            <a:off x="2123149" y="916286"/>
            <a:ext cx="7664115" cy="1815882"/>
          </a:xfrm>
          <a:prstGeom prst="rect">
            <a:avLst/>
          </a:prstGeom>
          <a:noFill/>
        </p:spPr>
        <p:txBody>
          <a:bodyPr wrap="square">
            <a:spAutoFit/>
          </a:bodyPr>
          <a:lstStyle/>
          <a:p>
            <a:pPr algn="ctr"/>
            <a:r>
              <a:rPr lang="en-US" sz="2800" b="1" i="0" u="none" strike="noStrike" dirty="0">
                <a:solidFill>
                  <a:schemeClr val="bg2"/>
                </a:solidFill>
                <a:effectLst/>
                <a:latin typeface="Raleway" panose="020B0503030101060003" pitchFamily="34" charset="0"/>
              </a:rPr>
              <a:t>The developer filtered the parameters of the training datasets into 7 parameters:</a:t>
            </a:r>
          </a:p>
          <a:p>
            <a:pPr algn="ctr"/>
            <a:r>
              <a:rPr lang="en-US" sz="2800" b="1" i="0" u="none" strike="noStrike" dirty="0">
                <a:solidFill>
                  <a:schemeClr val="bg2"/>
                </a:solidFill>
                <a:effectLst/>
                <a:latin typeface="Raleway" panose="020B0503030101060003" pitchFamily="34" charset="0"/>
              </a:rPr>
              <a:t>6 - independent Variable</a:t>
            </a:r>
          </a:p>
          <a:p>
            <a:pPr algn="ctr"/>
            <a:r>
              <a:rPr lang="en-US" sz="2800" b="1" i="0" u="none" strike="noStrike" dirty="0">
                <a:solidFill>
                  <a:schemeClr val="bg2"/>
                </a:solidFill>
                <a:effectLst/>
                <a:latin typeface="Raleway" panose="020B0503030101060003" pitchFamily="34" charset="0"/>
              </a:rPr>
              <a:t>1 – Dependent Variable</a:t>
            </a:r>
          </a:p>
        </p:txBody>
      </p:sp>
      <p:sp>
        <p:nvSpPr>
          <p:cNvPr id="7" name="TextBox 6">
            <a:extLst>
              <a:ext uri="{FF2B5EF4-FFF2-40B4-BE49-F238E27FC236}">
                <a16:creationId xmlns:a16="http://schemas.microsoft.com/office/drawing/2014/main" id="{8A68B244-E5BC-4CCE-93CA-1DE52E568999}"/>
              </a:ext>
            </a:extLst>
          </p:cNvPr>
          <p:cNvSpPr txBox="1"/>
          <p:nvPr/>
        </p:nvSpPr>
        <p:spPr>
          <a:xfrm>
            <a:off x="2123149" y="5419840"/>
            <a:ext cx="7664115" cy="954107"/>
          </a:xfrm>
          <a:prstGeom prst="rect">
            <a:avLst/>
          </a:prstGeom>
          <a:noFill/>
        </p:spPr>
        <p:txBody>
          <a:bodyPr wrap="square">
            <a:spAutoFit/>
          </a:bodyPr>
          <a:lstStyle/>
          <a:p>
            <a:pPr algn="ctr"/>
            <a:r>
              <a:rPr lang="en-US" sz="2800" b="1" i="0" u="none" strike="noStrike" dirty="0">
                <a:solidFill>
                  <a:schemeClr val="bg2"/>
                </a:solidFill>
                <a:effectLst/>
                <a:latin typeface="Raleway" panose="020B0503030101060003" pitchFamily="34" charset="0"/>
              </a:rPr>
              <a:t>The Developers will feed the dataset into the model to train and test the said model</a:t>
            </a:r>
            <a:endParaRPr lang="en-PH" sz="2800" dirty="0">
              <a:solidFill>
                <a:schemeClr val="bg2"/>
              </a:solidFill>
              <a:latin typeface="Raleway" panose="020B0503030101060003" pitchFamily="34" charset="0"/>
            </a:endParaRPr>
          </a:p>
        </p:txBody>
      </p:sp>
    </p:spTree>
    <p:extLst>
      <p:ext uri="{BB962C8B-B14F-4D97-AF65-F5344CB8AC3E}">
        <p14:creationId xmlns:p14="http://schemas.microsoft.com/office/powerpoint/2010/main" val="300367252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29989" y="212922"/>
            <a:ext cx="7023629" cy="707886"/>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 Accuracy of the Model</a:t>
            </a:r>
            <a:endParaRPr lang="en-PH" sz="4000" b="1" dirty="0">
              <a:solidFill>
                <a:schemeClr val="bg1"/>
              </a:solidFill>
              <a:latin typeface="Raleway Black" panose="020B0A03030101060003" pitchFamily="34" charset="0"/>
            </a:endParaRPr>
          </a:p>
        </p:txBody>
      </p:sp>
      <p:sp>
        <p:nvSpPr>
          <p:cNvPr id="7" name="TextBox 6">
            <a:extLst>
              <a:ext uri="{FF2B5EF4-FFF2-40B4-BE49-F238E27FC236}">
                <a16:creationId xmlns:a16="http://schemas.microsoft.com/office/drawing/2014/main" id="{BA9C4181-55DE-413B-B02B-5ADB3C5639A6}"/>
              </a:ext>
            </a:extLst>
          </p:cNvPr>
          <p:cNvSpPr txBox="1"/>
          <p:nvPr/>
        </p:nvSpPr>
        <p:spPr>
          <a:xfrm>
            <a:off x="973342" y="4753329"/>
            <a:ext cx="9736922" cy="1508105"/>
          </a:xfrm>
          <a:prstGeom prst="rect">
            <a:avLst/>
          </a:prstGeom>
          <a:noFill/>
        </p:spPr>
        <p:txBody>
          <a:bodyPr wrap="square">
            <a:spAutoFit/>
          </a:bodyPr>
          <a:lstStyle/>
          <a:p>
            <a:pPr algn="just"/>
            <a:r>
              <a:rPr lang="en-US" sz="2800" b="0" i="0" u="none" strike="noStrike" dirty="0">
                <a:solidFill>
                  <a:schemeClr val="bg1"/>
                </a:solidFill>
                <a:effectLst/>
                <a:latin typeface="Raleway" panose="020B0503030101060003" pitchFamily="34" charset="0"/>
              </a:rPr>
              <a:t>The Naive Bayes model trained on our dataset got </a:t>
            </a:r>
            <a:r>
              <a:rPr lang="en-US" sz="3600" b="1" i="0" u="none" strike="noStrike" dirty="0">
                <a:solidFill>
                  <a:srgbClr val="FEC657"/>
                </a:solidFill>
                <a:effectLst/>
                <a:latin typeface="Raleway" panose="020B0503030101060003" pitchFamily="34" charset="0"/>
              </a:rPr>
              <a:t>85.02%</a:t>
            </a:r>
            <a:r>
              <a:rPr lang="en-US" sz="2800" b="0" i="0" u="none" strike="noStrike" dirty="0">
                <a:solidFill>
                  <a:schemeClr val="bg1"/>
                </a:solidFill>
                <a:effectLst/>
                <a:latin typeface="Raleway" panose="020B0503030101060003" pitchFamily="34" charset="0"/>
              </a:rPr>
              <a:t> of accuracy in predicting approval state of the credit card applications based on the testing dataset. </a:t>
            </a:r>
            <a:endParaRPr lang="en-PH" sz="2800" dirty="0">
              <a:solidFill>
                <a:schemeClr val="bg1"/>
              </a:solidFill>
              <a:latin typeface="Raleway" panose="020B0503030101060003" pitchFamily="34" charset="0"/>
            </a:endParaRPr>
          </a:p>
        </p:txBody>
      </p:sp>
      <p:pic>
        <p:nvPicPr>
          <p:cNvPr id="9218" name="Picture 2">
            <a:extLst>
              <a:ext uri="{FF2B5EF4-FFF2-40B4-BE49-F238E27FC236}">
                <a16:creationId xmlns:a16="http://schemas.microsoft.com/office/drawing/2014/main" id="{BF7B34D6-4790-40DE-A592-603C2B7AF1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543" b="71661"/>
          <a:stretch/>
        </p:blipFill>
        <p:spPr bwMode="auto">
          <a:xfrm>
            <a:off x="1557377" y="2240234"/>
            <a:ext cx="9152887" cy="164195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18093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584185" y="2459504"/>
            <a:ext cx="7023629" cy="1938992"/>
          </a:xfrm>
          <a:prstGeom prst="rect">
            <a:avLst/>
          </a:prstGeom>
          <a:noFill/>
        </p:spPr>
        <p:txBody>
          <a:bodyPr wrap="square">
            <a:spAutoFit/>
          </a:bodyPr>
          <a:lstStyle/>
          <a:p>
            <a:pPr algn="ctr"/>
            <a:r>
              <a:rPr lang="en-US" sz="4000" b="1" dirty="0">
                <a:solidFill>
                  <a:schemeClr val="bg1"/>
                </a:solidFill>
                <a:latin typeface="Raleway Black" panose="020B0A03030101060003" pitchFamily="34" charset="0"/>
              </a:rPr>
              <a:t> </a:t>
            </a:r>
            <a:r>
              <a:rPr lang="en-US" sz="6000" b="1" dirty="0">
                <a:solidFill>
                  <a:schemeClr val="bg1"/>
                </a:solidFill>
                <a:latin typeface="Raleway Black" panose="020B0A03030101060003" pitchFamily="34" charset="0"/>
              </a:rPr>
              <a:t>Simulation with </a:t>
            </a:r>
          </a:p>
          <a:p>
            <a:pPr algn="ctr"/>
            <a:r>
              <a:rPr lang="en-US" sz="6000" b="1" dirty="0">
                <a:solidFill>
                  <a:schemeClr val="bg1"/>
                </a:solidFill>
                <a:latin typeface="Raleway Black" panose="020B0A03030101060003" pitchFamily="34" charset="0"/>
              </a:rPr>
              <a:t>Test Data</a:t>
            </a:r>
            <a:endParaRPr lang="en-PH" sz="6000" b="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379275262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624537"/>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pic>
        <p:nvPicPr>
          <p:cNvPr id="11266" name="Picture 2">
            <a:extLst>
              <a:ext uri="{FF2B5EF4-FFF2-40B4-BE49-F238E27FC236}">
                <a16:creationId xmlns:a16="http://schemas.microsoft.com/office/drawing/2014/main" id="{7F01DEC1-0873-4927-93D7-98C467957F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 r="7909" b="4726"/>
          <a:stretch/>
        </p:blipFill>
        <p:spPr bwMode="auto">
          <a:xfrm>
            <a:off x="609599" y="1573095"/>
            <a:ext cx="4989096" cy="39323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ACDD434-A25D-47C1-9BE3-66C2029DDA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2" r="7044" b="3881"/>
          <a:stretch/>
        </p:blipFill>
        <p:spPr bwMode="auto">
          <a:xfrm>
            <a:off x="6241645" y="1569618"/>
            <a:ext cx="4989096" cy="39776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23BDD6-9DC1-44AB-A5BD-0CD1C6A2DE65}"/>
              </a:ext>
            </a:extLst>
          </p:cNvPr>
          <p:cNvSpPr txBox="1"/>
          <p:nvPr/>
        </p:nvSpPr>
        <p:spPr>
          <a:xfrm>
            <a:off x="7885277" y="6042596"/>
            <a:ext cx="4891678"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244450031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7835900" y="6090830"/>
            <a:ext cx="43561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pic>
        <p:nvPicPr>
          <p:cNvPr id="13318" name="Picture 6">
            <a:extLst>
              <a:ext uri="{FF2B5EF4-FFF2-40B4-BE49-F238E27FC236}">
                <a16:creationId xmlns:a16="http://schemas.microsoft.com/office/drawing/2014/main" id="{7BEAA8F7-21D8-4B6E-80FE-6461E29D88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80" r="5936" b="4358"/>
          <a:stretch/>
        </p:blipFill>
        <p:spPr bwMode="auto">
          <a:xfrm>
            <a:off x="6224338" y="1609755"/>
            <a:ext cx="4996801" cy="40691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C262739-A133-48B5-8670-092B8B7069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21" r="6094" b="4726"/>
          <a:stretch/>
        </p:blipFill>
        <p:spPr bwMode="auto">
          <a:xfrm>
            <a:off x="700668" y="1609755"/>
            <a:ext cx="4973336" cy="40691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BC3BE2-660C-453C-90F9-A6D119E46EAB}"/>
              </a:ext>
            </a:extLst>
          </p:cNvPr>
          <p:cNvSpPr txBox="1"/>
          <p:nvPr/>
        </p:nvSpPr>
        <p:spPr>
          <a:xfrm>
            <a:off x="0" y="6090830"/>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127894247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pic>
        <p:nvPicPr>
          <p:cNvPr id="12290" name="Picture 2">
            <a:extLst>
              <a:ext uri="{FF2B5EF4-FFF2-40B4-BE49-F238E27FC236}">
                <a16:creationId xmlns:a16="http://schemas.microsoft.com/office/drawing/2014/main" id="{831E824C-E18D-4994-8B2D-E244E9F801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1" r="6711" b="5578"/>
          <a:stretch/>
        </p:blipFill>
        <p:spPr bwMode="auto">
          <a:xfrm>
            <a:off x="6289717" y="1392112"/>
            <a:ext cx="5247829" cy="4240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9C6020B-FD85-4274-9E4C-3D40338FF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7" r="5970" b="2786"/>
          <a:stretch/>
        </p:blipFill>
        <p:spPr bwMode="auto">
          <a:xfrm>
            <a:off x="767358" y="1456137"/>
            <a:ext cx="5015859" cy="41766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08445A1-6511-42A4-B215-7456C94E8687}"/>
              </a:ext>
            </a:extLst>
          </p:cNvPr>
          <p:cNvSpPr txBox="1"/>
          <p:nvPr/>
        </p:nvSpPr>
        <p:spPr>
          <a:xfrm>
            <a:off x="7835900" y="6090830"/>
            <a:ext cx="43561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sp>
        <p:nvSpPr>
          <p:cNvPr id="10" name="TextBox 9">
            <a:extLst>
              <a:ext uri="{FF2B5EF4-FFF2-40B4-BE49-F238E27FC236}">
                <a16:creationId xmlns:a16="http://schemas.microsoft.com/office/drawing/2014/main" id="{774E6014-17C5-48EF-A2DF-1AA0AA869792}"/>
              </a:ext>
            </a:extLst>
          </p:cNvPr>
          <p:cNvSpPr txBox="1"/>
          <p:nvPr/>
        </p:nvSpPr>
        <p:spPr>
          <a:xfrm>
            <a:off x="0" y="6090830"/>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60922370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pic>
        <p:nvPicPr>
          <p:cNvPr id="9" name="Picture 4">
            <a:extLst>
              <a:ext uri="{FF2B5EF4-FFF2-40B4-BE49-F238E27FC236}">
                <a16:creationId xmlns:a16="http://schemas.microsoft.com/office/drawing/2014/main" id="{171E24E4-149F-448F-AC79-6B22D1D3CA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70" r="7777" b="5102"/>
          <a:stretch/>
        </p:blipFill>
        <p:spPr bwMode="auto">
          <a:xfrm>
            <a:off x="6096000" y="1448325"/>
            <a:ext cx="5016833" cy="41422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FF7084B-95D7-4C83-8046-0531FBE0E6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19" r="7964" b="4615"/>
          <a:stretch/>
        </p:blipFill>
        <p:spPr bwMode="auto">
          <a:xfrm>
            <a:off x="825500" y="1448325"/>
            <a:ext cx="4819064" cy="40380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1031E5-7696-46E8-A717-A6E21941C520}"/>
              </a:ext>
            </a:extLst>
          </p:cNvPr>
          <p:cNvSpPr txBox="1"/>
          <p:nvPr/>
        </p:nvSpPr>
        <p:spPr>
          <a:xfrm>
            <a:off x="7835900" y="6090830"/>
            <a:ext cx="43561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(Testing Dataset)</a:t>
            </a:r>
            <a:endParaRPr lang="en-PH" sz="4000" i="1" dirty="0">
              <a:solidFill>
                <a:schemeClr val="bg1"/>
              </a:solidFill>
              <a:latin typeface="Raleway Black" panose="020B0A03030101060003" pitchFamily="34" charset="0"/>
            </a:endParaRPr>
          </a:p>
        </p:txBody>
      </p:sp>
      <p:sp>
        <p:nvSpPr>
          <p:cNvPr id="11" name="TextBox 10">
            <a:extLst>
              <a:ext uri="{FF2B5EF4-FFF2-40B4-BE49-F238E27FC236}">
                <a16:creationId xmlns:a16="http://schemas.microsoft.com/office/drawing/2014/main" id="{D5A7C5A9-8DD9-49BF-A0C8-BDEF264B47FC}"/>
              </a:ext>
            </a:extLst>
          </p:cNvPr>
          <p:cNvSpPr txBox="1"/>
          <p:nvPr/>
        </p:nvSpPr>
        <p:spPr>
          <a:xfrm>
            <a:off x="0" y="6090830"/>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Box Plot (Training Dataset)</a:t>
            </a:r>
            <a:endParaRPr lang="en-PH" sz="4000" i="1" dirty="0">
              <a:solidFill>
                <a:schemeClr val="bg1"/>
              </a:solidFill>
              <a:latin typeface="Raleway Black" panose="020B0A03030101060003" pitchFamily="34" charset="0"/>
            </a:endParaRPr>
          </a:p>
        </p:txBody>
      </p:sp>
    </p:spTree>
    <p:extLst>
      <p:ext uri="{BB962C8B-B14F-4D97-AF65-F5344CB8AC3E}">
        <p14:creationId xmlns:p14="http://schemas.microsoft.com/office/powerpoint/2010/main" val="14576512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Bank Customers</a:t>
            </a:r>
            <a:endParaRPr lang="en-PH" sz="4000" i="1" dirty="0">
              <a:solidFill>
                <a:schemeClr val="bg1"/>
              </a:solidFill>
              <a:latin typeface="Raleway Black" panose="020B0A03030101060003" pitchFamily="34" charset="0"/>
            </a:endParaRPr>
          </a:p>
        </p:txBody>
      </p:sp>
      <p:graphicFrame>
        <p:nvGraphicFramePr>
          <p:cNvPr id="10" name="Table 7">
            <a:extLst>
              <a:ext uri="{FF2B5EF4-FFF2-40B4-BE49-F238E27FC236}">
                <a16:creationId xmlns:a16="http://schemas.microsoft.com/office/drawing/2014/main" id="{C25ECE6D-3E52-4D9B-B66D-CF97E16CB6F3}"/>
              </a:ext>
            </a:extLst>
          </p:cNvPr>
          <p:cNvGraphicFramePr>
            <a:graphicFrameLocks noGrp="1"/>
          </p:cNvGraphicFramePr>
          <p:nvPr>
            <p:extLst>
              <p:ext uri="{D42A27DB-BD31-4B8C-83A1-F6EECF244321}">
                <p14:modId xmlns:p14="http://schemas.microsoft.com/office/powerpoint/2010/main" val="2411664588"/>
              </p:ext>
            </p:extLst>
          </p:nvPr>
        </p:nvGraphicFramePr>
        <p:xfrm>
          <a:off x="1010908" y="4787339"/>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Bank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(has a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73</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8</a:t>
                      </a:r>
                      <a:r>
                        <a:rPr lang="en-PH" sz="1400" b="0" i="0" u="none" strike="noStrike" dirty="0">
                          <a:solidFill>
                            <a:srgbClr val="000000"/>
                          </a:solidFill>
                          <a:effectLst/>
                          <a:latin typeface="Raleway" panose="020B0503030101060003" pitchFamily="34" charset="0"/>
                        </a:rPr>
                        <a:t>6</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600" dirty="0">
                          <a:solidFill>
                            <a:schemeClr val="tx1"/>
                          </a:solidFill>
                          <a:latin typeface="Raleway" panose="020B0503030101060003" pitchFamily="34" charset="0"/>
                        </a:rPr>
                        <a:t>0 </a:t>
                      </a:r>
                      <a:r>
                        <a:rPr lang="en-PH" sz="1050" dirty="0">
                          <a:solidFill>
                            <a:schemeClr val="tx1"/>
                          </a:solidFill>
                          <a:latin typeface="Raleway" panose="020B0503030101060003" pitchFamily="34" charset="0"/>
                        </a:rPr>
                        <a:t>(has no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12</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3</a:t>
                      </a:r>
                      <a:r>
                        <a:rPr lang="en-PH" sz="1400" b="0" i="0" u="none" strike="noStrike" dirty="0">
                          <a:solidFill>
                            <a:srgbClr val="000000"/>
                          </a:solidFill>
                          <a:effectLst/>
                          <a:latin typeface="Raleway" panose="020B0503030101060003" pitchFamily="34" charset="0"/>
                        </a:rPr>
                        <a:t>6</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graphicFrame>
        <p:nvGraphicFramePr>
          <p:cNvPr id="13" name="Table 7">
            <a:extLst>
              <a:ext uri="{FF2B5EF4-FFF2-40B4-BE49-F238E27FC236}">
                <a16:creationId xmlns:a16="http://schemas.microsoft.com/office/drawing/2014/main" id="{5AD5A94D-E94F-4CB3-B3FE-A557A66E7706}"/>
              </a:ext>
            </a:extLst>
          </p:cNvPr>
          <p:cNvGraphicFramePr>
            <a:graphicFrameLocks noGrp="1"/>
          </p:cNvGraphicFramePr>
          <p:nvPr>
            <p:extLst>
              <p:ext uri="{D42A27DB-BD31-4B8C-83A1-F6EECF244321}">
                <p14:modId xmlns:p14="http://schemas.microsoft.com/office/powerpoint/2010/main" val="2742809506"/>
              </p:ext>
            </p:extLst>
          </p:nvPr>
        </p:nvGraphicFramePr>
        <p:xfrm>
          <a:off x="6720301" y="4787339"/>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Bank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(has a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61</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98</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600" dirty="0">
                          <a:solidFill>
                            <a:schemeClr val="tx1"/>
                          </a:solidFill>
                          <a:latin typeface="Raleway" panose="020B0503030101060003" pitchFamily="34" charset="0"/>
                        </a:rPr>
                        <a:t>0 </a:t>
                      </a:r>
                      <a:r>
                        <a:rPr lang="en-PH" sz="1050" dirty="0">
                          <a:solidFill>
                            <a:schemeClr val="tx1"/>
                          </a:solidFill>
                          <a:latin typeface="Raleway" panose="020B0503030101060003" pitchFamily="34" charset="0"/>
                        </a:rPr>
                        <a:t>(has no bank account)</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9</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39</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pic>
        <p:nvPicPr>
          <p:cNvPr id="16" name="Picture 15">
            <a:extLst>
              <a:ext uri="{FF2B5EF4-FFF2-40B4-BE49-F238E27FC236}">
                <a16:creationId xmlns:a16="http://schemas.microsoft.com/office/drawing/2014/main" id="{247086D2-9723-407D-96C3-D40430BEDFE3}"/>
              </a:ext>
            </a:extLst>
          </p:cNvPr>
          <p:cNvPicPr>
            <a:picLocks noChangeAspect="1"/>
          </p:cNvPicPr>
          <p:nvPr/>
        </p:nvPicPr>
        <p:blipFill>
          <a:blip r:embed="rId4"/>
          <a:stretch>
            <a:fillRect/>
          </a:stretch>
        </p:blipFill>
        <p:spPr>
          <a:xfrm>
            <a:off x="1470686" y="1146872"/>
            <a:ext cx="3895725" cy="3381375"/>
          </a:xfrm>
          <a:prstGeom prst="rect">
            <a:avLst/>
          </a:prstGeom>
          <a:ln>
            <a:solidFill>
              <a:schemeClr val="tx1"/>
            </a:solidFill>
          </a:ln>
        </p:spPr>
      </p:pic>
      <p:pic>
        <p:nvPicPr>
          <p:cNvPr id="14" name="Picture 13">
            <a:extLst>
              <a:ext uri="{FF2B5EF4-FFF2-40B4-BE49-F238E27FC236}">
                <a16:creationId xmlns:a16="http://schemas.microsoft.com/office/drawing/2014/main" id="{479BE25E-DA27-40CD-AB21-7D265D3C85D4}"/>
              </a:ext>
            </a:extLst>
          </p:cNvPr>
          <p:cNvPicPr>
            <a:picLocks noChangeAspect="1"/>
          </p:cNvPicPr>
          <p:nvPr/>
        </p:nvPicPr>
        <p:blipFill rotWithShape="1">
          <a:blip r:embed="rId5"/>
          <a:srcRect l="4784" r="2732"/>
          <a:stretch/>
        </p:blipFill>
        <p:spPr>
          <a:xfrm>
            <a:off x="7000538" y="1146872"/>
            <a:ext cx="4032727" cy="3452043"/>
          </a:xfrm>
          <a:prstGeom prst="rect">
            <a:avLst/>
          </a:prstGeom>
          <a:ln>
            <a:solidFill>
              <a:schemeClr val="tx1"/>
            </a:solidFill>
          </a:ln>
        </p:spPr>
      </p:pic>
    </p:spTree>
    <p:extLst>
      <p:ext uri="{BB962C8B-B14F-4D97-AF65-F5344CB8AC3E}">
        <p14:creationId xmlns:p14="http://schemas.microsoft.com/office/powerpoint/2010/main" val="415977999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2378116" y="324602"/>
            <a:ext cx="79530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Visualization of the Results</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Employed</a:t>
            </a:r>
            <a:endParaRPr lang="en-PH" sz="4000" i="1" dirty="0">
              <a:solidFill>
                <a:schemeClr val="bg1"/>
              </a:solidFill>
              <a:latin typeface="Raleway Black" panose="020B0A03030101060003" pitchFamily="34" charset="0"/>
            </a:endParaRPr>
          </a:p>
        </p:txBody>
      </p:sp>
      <p:graphicFrame>
        <p:nvGraphicFramePr>
          <p:cNvPr id="10" name="Table 7">
            <a:extLst>
              <a:ext uri="{FF2B5EF4-FFF2-40B4-BE49-F238E27FC236}">
                <a16:creationId xmlns:a16="http://schemas.microsoft.com/office/drawing/2014/main" id="{C25ECE6D-3E52-4D9B-B66D-CF97E16CB6F3}"/>
              </a:ext>
            </a:extLst>
          </p:cNvPr>
          <p:cNvGraphicFramePr>
            <a:graphicFrameLocks noGrp="1"/>
          </p:cNvGraphicFramePr>
          <p:nvPr>
            <p:extLst>
              <p:ext uri="{D42A27DB-BD31-4B8C-83A1-F6EECF244321}">
                <p14:modId xmlns:p14="http://schemas.microsoft.com/office/powerpoint/2010/main" val="2456117300"/>
              </p:ext>
            </p:extLst>
          </p:nvPr>
        </p:nvGraphicFramePr>
        <p:xfrm>
          <a:off x="969400" y="4714488"/>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Employed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(Is employed)</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56</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23</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800" dirty="0">
                          <a:solidFill>
                            <a:schemeClr val="tx1"/>
                          </a:solidFill>
                          <a:latin typeface="Raleway" panose="020B0503030101060003" pitchFamily="34" charset="0"/>
                        </a:rPr>
                        <a:t>0 </a:t>
                      </a:r>
                      <a:r>
                        <a:rPr lang="en-PH" sz="1100" dirty="0">
                          <a:solidFill>
                            <a:schemeClr val="tx1"/>
                          </a:solidFill>
                          <a:latin typeface="Raleway" panose="020B0503030101060003" pitchFamily="34" charset="0"/>
                        </a:rPr>
                        <a:t>(Is not employed)</a:t>
                      </a:r>
                      <a:endParaRPr lang="en-PH" sz="18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29</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99</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graphicFrame>
        <p:nvGraphicFramePr>
          <p:cNvPr id="13" name="Table 7">
            <a:extLst>
              <a:ext uri="{FF2B5EF4-FFF2-40B4-BE49-F238E27FC236}">
                <a16:creationId xmlns:a16="http://schemas.microsoft.com/office/drawing/2014/main" id="{5AD5A94D-E94F-4CB3-B3FE-A557A66E7706}"/>
              </a:ext>
            </a:extLst>
          </p:cNvPr>
          <p:cNvGraphicFramePr>
            <a:graphicFrameLocks noGrp="1"/>
          </p:cNvGraphicFramePr>
          <p:nvPr>
            <p:extLst>
              <p:ext uri="{D42A27DB-BD31-4B8C-83A1-F6EECF244321}">
                <p14:modId xmlns:p14="http://schemas.microsoft.com/office/powerpoint/2010/main" val="1849781880"/>
              </p:ext>
            </p:extLst>
          </p:nvPr>
        </p:nvGraphicFramePr>
        <p:xfrm>
          <a:off x="6811205" y="4773218"/>
          <a:ext cx="4593200" cy="1396872"/>
        </p:xfrm>
        <a:graphic>
          <a:graphicData uri="http://schemas.openxmlformats.org/drawingml/2006/table">
            <a:tbl>
              <a:tblPr firstRow="1" bandRow="1">
                <a:tableStyleId>{00A15C55-8517-42AA-B614-E9B94910E393}</a:tableStyleId>
              </a:tblPr>
              <a:tblGrid>
                <a:gridCol w="1875603">
                  <a:extLst>
                    <a:ext uri="{9D8B030D-6E8A-4147-A177-3AD203B41FA5}">
                      <a16:colId xmlns:a16="http://schemas.microsoft.com/office/drawing/2014/main" val="3476402634"/>
                    </a:ext>
                  </a:extLst>
                </a:gridCol>
                <a:gridCol w="1399397">
                  <a:extLst>
                    <a:ext uri="{9D8B030D-6E8A-4147-A177-3AD203B41FA5}">
                      <a16:colId xmlns:a16="http://schemas.microsoft.com/office/drawing/2014/main" val="1539954032"/>
                    </a:ext>
                  </a:extLst>
                </a:gridCol>
                <a:gridCol w="1318200">
                  <a:extLst>
                    <a:ext uri="{9D8B030D-6E8A-4147-A177-3AD203B41FA5}">
                      <a16:colId xmlns:a16="http://schemas.microsoft.com/office/drawing/2014/main" val="2716404188"/>
                    </a:ext>
                  </a:extLst>
                </a:gridCol>
              </a:tblGrid>
              <a:tr h="576524">
                <a:tc>
                  <a:txBody>
                    <a:bodyPr/>
                    <a:lstStyle/>
                    <a:p>
                      <a:pPr algn="ctr"/>
                      <a:r>
                        <a:rPr lang="en-PH" sz="1400" dirty="0">
                          <a:solidFill>
                            <a:schemeClr val="bg1"/>
                          </a:solidFill>
                          <a:latin typeface="Raleway" panose="020B0503030101060003" pitchFamily="34" charset="0"/>
                        </a:rPr>
                        <a:t>Bank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tc>
                  <a:txBody>
                    <a:bodyPr/>
                    <a:lstStyle/>
                    <a:p>
                      <a:pPr algn="ctr"/>
                      <a:r>
                        <a:rPr lang="en-PH" sz="1400" dirty="0">
                          <a:solidFill>
                            <a:schemeClr val="bg1"/>
                          </a:solidFill>
                          <a:latin typeface="Raleway" panose="020B0503030101060003" pitchFamily="34" charset="0"/>
                        </a:rPr>
                        <a:t>Not Approved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C657"/>
                    </a:solidFill>
                  </a:tcPr>
                </a:tc>
                <a:extLst>
                  <a:ext uri="{0D108BD9-81ED-4DB2-BD59-A6C34878D82A}">
                    <a16:rowId xmlns:a16="http://schemas.microsoft.com/office/drawing/2014/main" val="1415693028"/>
                  </a:ext>
                </a:extLst>
              </a:tr>
              <a:tr h="451170">
                <a:tc>
                  <a:txBody>
                    <a:bodyPr/>
                    <a:lstStyle/>
                    <a:p>
                      <a:r>
                        <a:rPr lang="en-PH" sz="1600" dirty="0">
                          <a:solidFill>
                            <a:schemeClr val="tx1"/>
                          </a:solidFill>
                          <a:latin typeface="Raleway" panose="020B0503030101060003" pitchFamily="34" charset="0"/>
                        </a:rPr>
                        <a:t>1 </a:t>
                      </a:r>
                      <a:r>
                        <a:rPr lang="en-PH" sz="1200" dirty="0">
                          <a:solidFill>
                            <a:schemeClr val="tx1"/>
                          </a:solidFill>
                          <a:latin typeface="Raleway" panose="020B0503030101060003" pitchFamily="34" charset="0"/>
                        </a:rPr>
                        <a:t>(Is a bank customer)</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59</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20</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1232918"/>
                  </a:ext>
                </a:extLst>
              </a:tr>
              <a:tr h="369178">
                <a:tc>
                  <a:txBody>
                    <a:bodyPr/>
                    <a:lstStyle/>
                    <a:p>
                      <a:r>
                        <a:rPr lang="en-PH" sz="1600" dirty="0">
                          <a:solidFill>
                            <a:schemeClr val="tx1"/>
                          </a:solidFill>
                          <a:latin typeface="Raleway" panose="020B0503030101060003" pitchFamily="34" charset="0"/>
                        </a:rPr>
                        <a:t>0 </a:t>
                      </a:r>
                      <a:r>
                        <a:rPr lang="en-PH" sz="1050" dirty="0">
                          <a:solidFill>
                            <a:schemeClr val="tx1"/>
                          </a:solidFill>
                          <a:latin typeface="Raleway" panose="020B0503030101060003" pitchFamily="34" charset="0"/>
                        </a:rPr>
                        <a:t>(Is not a bank customer)</a:t>
                      </a:r>
                      <a:endParaRPr lang="en-PH" sz="1600" dirty="0">
                        <a:solidFill>
                          <a:schemeClr val="tx1"/>
                        </a:solidFill>
                        <a:latin typeface="Raleway" panose="020B05030301010600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11</a:t>
                      </a:r>
                      <a:endParaRPr lang="en-US" sz="3200" b="0" dirty="0">
                        <a:effectLst/>
                        <a:latin typeface="Raleway" panose="020B0503030101060003"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US" sz="1400" b="0" i="0" u="none" strike="noStrike" dirty="0">
                          <a:solidFill>
                            <a:srgbClr val="000000"/>
                          </a:solidFill>
                          <a:effectLst/>
                          <a:latin typeface="Raleway" panose="020B0503030101060003" pitchFamily="34" charset="0"/>
                        </a:rPr>
                        <a:t>117</a:t>
                      </a:r>
                      <a:endParaRPr lang="en-PH" sz="3200" b="0" dirty="0">
                        <a:effectLst/>
                        <a:latin typeface="Raleway" panose="020B0503030101060003"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3257526"/>
                  </a:ext>
                </a:extLst>
              </a:tr>
            </a:tbl>
          </a:graphicData>
        </a:graphic>
      </p:graphicFrame>
      <p:pic>
        <p:nvPicPr>
          <p:cNvPr id="7" name="Picture 6">
            <a:extLst>
              <a:ext uri="{FF2B5EF4-FFF2-40B4-BE49-F238E27FC236}">
                <a16:creationId xmlns:a16="http://schemas.microsoft.com/office/drawing/2014/main" id="{61D261FF-4B86-426F-AE06-C42B98815111}"/>
              </a:ext>
            </a:extLst>
          </p:cNvPr>
          <p:cNvPicPr>
            <a:picLocks noChangeAspect="1"/>
          </p:cNvPicPr>
          <p:nvPr/>
        </p:nvPicPr>
        <p:blipFill>
          <a:blip r:embed="rId4"/>
          <a:stretch>
            <a:fillRect/>
          </a:stretch>
        </p:blipFill>
        <p:spPr>
          <a:xfrm>
            <a:off x="1438455" y="1032488"/>
            <a:ext cx="3984861" cy="3603212"/>
          </a:xfrm>
          <a:prstGeom prst="rect">
            <a:avLst/>
          </a:prstGeom>
          <a:ln>
            <a:solidFill>
              <a:schemeClr val="tx1"/>
            </a:solidFill>
          </a:ln>
        </p:spPr>
      </p:pic>
      <p:pic>
        <p:nvPicPr>
          <p:cNvPr id="11" name="Picture 10">
            <a:extLst>
              <a:ext uri="{FF2B5EF4-FFF2-40B4-BE49-F238E27FC236}">
                <a16:creationId xmlns:a16="http://schemas.microsoft.com/office/drawing/2014/main" id="{586730AC-8F70-4AE9-A982-6284C899C4BC}"/>
              </a:ext>
            </a:extLst>
          </p:cNvPr>
          <p:cNvPicPr>
            <a:picLocks noChangeAspect="1"/>
          </p:cNvPicPr>
          <p:nvPr/>
        </p:nvPicPr>
        <p:blipFill>
          <a:blip r:embed="rId5"/>
          <a:stretch>
            <a:fillRect/>
          </a:stretch>
        </p:blipFill>
        <p:spPr>
          <a:xfrm>
            <a:off x="7116302" y="1032488"/>
            <a:ext cx="4082897" cy="3603212"/>
          </a:xfrm>
          <a:prstGeom prst="rect">
            <a:avLst/>
          </a:prstGeom>
          <a:ln>
            <a:solidFill>
              <a:schemeClr val="tx1"/>
            </a:solidFill>
          </a:ln>
        </p:spPr>
      </p:pic>
    </p:spTree>
    <p:extLst>
      <p:ext uri="{BB962C8B-B14F-4D97-AF65-F5344CB8AC3E}">
        <p14:creationId xmlns:p14="http://schemas.microsoft.com/office/powerpoint/2010/main" val="333738803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959502" y="304255"/>
            <a:ext cx="50574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Added Discussion</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Accuracy when Age and Gender have added</a:t>
            </a:r>
            <a:endParaRPr lang="en-PH" sz="4000" i="1" dirty="0">
              <a:solidFill>
                <a:schemeClr val="bg1"/>
              </a:solidFill>
              <a:latin typeface="Raleway Black" panose="020B0A03030101060003" pitchFamily="34" charset="0"/>
            </a:endParaRPr>
          </a:p>
        </p:txBody>
      </p:sp>
      <p:pic>
        <p:nvPicPr>
          <p:cNvPr id="14338" name="Picture 2">
            <a:extLst>
              <a:ext uri="{FF2B5EF4-FFF2-40B4-BE49-F238E27FC236}">
                <a16:creationId xmlns:a16="http://schemas.microsoft.com/office/drawing/2014/main" id="{3E0242B9-D722-4AB6-BC11-7F3348D07F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357"/>
          <a:stretch/>
        </p:blipFill>
        <p:spPr bwMode="auto">
          <a:xfrm>
            <a:off x="2437289" y="2630905"/>
            <a:ext cx="7845151" cy="1596189"/>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970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178" name="Picture 177">
            <a:extLst>
              <a:ext uri="{FF2B5EF4-FFF2-40B4-BE49-F238E27FC236}">
                <a16:creationId xmlns:a16="http://schemas.microsoft.com/office/drawing/2014/main" id="{6267CAAF-DD50-4C95-86E0-9CB11093A0D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359" y="-41750"/>
            <a:ext cx="8773488" cy="5848992"/>
          </a:xfrm>
          <a:prstGeom prst="rect">
            <a:avLst/>
          </a:prstGeom>
        </p:spPr>
      </p:pic>
      <p:pic>
        <p:nvPicPr>
          <p:cNvPr id="177" name="Picture 176">
            <a:extLst>
              <a:ext uri="{FF2B5EF4-FFF2-40B4-BE49-F238E27FC236}">
                <a16:creationId xmlns:a16="http://schemas.microsoft.com/office/drawing/2014/main" id="{D22C0FC1-16A5-48AF-A14C-FF8A50599B0C}"/>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3298916" y="926684"/>
            <a:ext cx="8923430" cy="5948953"/>
          </a:xfrm>
          <a:prstGeom prst="rect">
            <a:avLst/>
          </a:prstGeom>
        </p:spPr>
      </p:pic>
      <p:grpSp>
        <p:nvGrpSpPr>
          <p:cNvPr id="192" name="Group 191">
            <a:extLst>
              <a:ext uri="{FF2B5EF4-FFF2-40B4-BE49-F238E27FC236}">
                <a16:creationId xmlns:a16="http://schemas.microsoft.com/office/drawing/2014/main" id="{1BABFC6B-E49E-41F9-A34E-676085072894}"/>
              </a:ext>
            </a:extLst>
          </p:cNvPr>
          <p:cNvGrpSpPr/>
          <p:nvPr/>
        </p:nvGrpSpPr>
        <p:grpSpPr>
          <a:xfrm>
            <a:off x="1238250" y="232218"/>
            <a:ext cx="9715500" cy="6393563"/>
            <a:chOff x="1466491" y="204016"/>
            <a:chExt cx="9715500" cy="6393563"/>
          </a:xfrm>
        </p:grpSpPr>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54D6C20F-CA2B-43E0-8508-BF37C7BE7998}"/>
                </a:ext>
              </a:extLst>
            </p:cNvPr>
            <p:cNvSpPr/>
            <p:nvPr/>
          </p:nvSpPr>
          <p:spPr>
            <a:xfrm>
              <a:off x="1466491" y="623436"/>
              <a:ext cx="9715500" cy="5524500"/>
            </a:xfrm>
            <a:prstGeom prst="roundRect">
              <a:avLst>
                <a:gd name="adj" fmla="val 10230"/>
              </a:avLst>
            </a:prstGeom>
            <a:solidFill>
              <a:srgbClr val="F2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0" name="TextBox 149">
              <a:extLst>
                <a:ext uri="{FF2B5EF4-FFF2-40B4-BE49-F238E27FC236}">
                  <a16:creationId xmlns:a16="http://schemas.microsoft.com/office/drawing/2014/main" id="{F331A2FE-5540-442C-B95F-A4499739CC1E}"/>
                </a:ext>
              </a:extLst>
            </p:cNvPr>
            <p:cNvSpPr txBox="1"/>
            <p:nvPr/>
          </p:nvSpPr>
          <p:spPr>
            <a:xfrm>
              <a:off x="6015430" y="1328286"/>
              <a:ext cx="4271211" cy="1374774"/>
            </a:xfrm>
            <a:prstGeom prst="rect">
              <a:avLst/>
            </a:prstGeom>
            <a:noFill/>
          </p:spPr>
          <p:txBody>
            <a:bodyPr wrap="square" rtlCol="0">
              <a:spAutoFit/>
            </a:bodyPr>
            <a:lstStyle/>
            <a:p>
              <a:endParaRPr lang="en-PH" dirty="0"/>
            </a:p>
          </p:txBody>
        </p:sp>
        <p:cxnSp>
          <p:nvCxnSpPr>
            <p:cNvPr id="153" name="Straight Connector 152">
              <a:extLst>
                <a:ext uri="{FF2B5EF4-FFF2-40B4-BE49-F238E27FC236}">
                  <a16:creationId xmlns:a16="http://schemas.microsoft.com/office/drawing/2014/main" id="{4FF38881-EEC3-46F8-9084-84D50D338AAD}"/>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E5AEC47C-FF31-4EF8-B9DF-686973ACFAF1}"/>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2" name="Rectangle: Rounded Corners 161">
              <a:extLst>
                <a:ext uri="{FF2B5EF4-FFF2-40B4-BE49-F238E27FC236}">
                  <a16:creationId xmlns:a16="http://schemas.microsoft.com/office/drawing/2014/main" id="{CDF91FA2-27B9-4A01-9469-A4F66C1F0F9C}"/>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3" name="Rectangle: Rounded Corners 162">
              <a:extLst>
                <a:ext uri="{FF2B5EF4-FFF2-40B4-BE49-F238E27FC236}">
                  <a16:creationId xmlns:a16="http://schemas.microsoft.com/office/drawing/2014/main" id="{B25B4847-769B-4B9B-8C85-42B15D6BA7E8}"/>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4" name="Rectangle: Rounded Corners 163">
              <a:extLst>
                <a:ext uri="{FF2B5EF4-FFF2-40B4-BE49-F238E27FC236}">
                  <a16:creationId xmlns:a16="http://schemas.microsoft.com/office/drawing/2014/main" id="{D337DBB0-6996-404D-AF8B-64FEA24AE73F}"/>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6" name="TextBox 165">
              <a:extLst>
                <a:ext uri="{FF2B5EF4-FFF2-40B4-BE49-F238E27FC236}">
                  <a16:creationId xmlns:a16="http://schemas.microsoft.com/office/drawing/2014/main" id="{87004299-3A7C-4C7B-BA1D-1079EBFAAC44}"/>
                </a:ext>
              </a:extLst>
            </p:cNvPr>
            <p:cNvSpPr txBox="1"/>
            <p:nvPr/>
          </p:nvSpPr>
          <p:spPr>
            <a:xfrm>
              <a:off x="2325124" y="907896"/>
              <a:ext cx="4128376" cy="769441"/>
            </a:xfrm>
            <a:prstGeom prst="rect">
              <a:avLst/>
            </a:prstGeom>
            <a:noFill/>
          </p:spPr>
          <p:txBody>
            <a:bodyPr wrap="square" rtlCol="0">
              <a:spAutoFit/>
            </a:bodyPr>
            <a:lstStyle/>
            <a:p>
              <a:r>
                <a:rPr lang="en-PH" sz="4400" dirty="0">
                  <a:latin typeface="Raleway Black" panose="020B0A03030101060003" pitchFamily="34" charset="0"/>
                </a:rPr>
                <a:t>Credit Card</a:t>
              </a:r>
            </a:p>
          </p:txBody>
        </p:sp>
        <p:sp>
          <p:nvSpPr>
            <p:cNvPr id="167" name="Parallelogram 11">
              <a:extLst>
                <a:ext uri="{FF2B5EF4-FFF2-40B4-BE49-F238E27FC236}">
                  <a16:creationId xmlns:a16="http://schemas.microsoft.com/office/drawing/2014/main" id="{B2A488C6-D1D1-492F-82DD-448C299599E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8" name="Parallelogram 14">
              <a:extLst>
                <a:ext uri="{FF2B5EF4-FFF2-40B4-BE49-F238E27FC236}">
                  <a16:creationId xmlns:a16="http://schemas.microsoft.com/office/drawing/2014/main" id="{B4D60CF7-EE64-4B62-82C9-05B894E2BBEE}"/>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9" name="TextBox 168">
              <a:extLst>
                <a:ext uri="{FF2B5EF4-FFF2-40B4-BE49-F238E27FC236}">
                  <a16:creationId xmlns:a16="http://schemas.microsoft.com/office/drawing/2014/main" id="{753771C2-F0A0-4749-9E18-0219831C6049}"/>
                </a:ext>
              </a:extLst>
            </p:cNvPr>
            <p:cNvSpPr txBox="1"/>
            <p:nvPr/>
          </p:nvSpPr>
          <p:spPr>
            <a:xfrm>
              <a:off x="2354335" y="1747025"/>
              <a:ext cx="8249497" cy="3170099"/>
            </a:xfrm>
            <a:prstGeom prst="rect">
              <a:avLst/>
            </a:prstGeom>
            <a:noFill/>
          </p:spPr>
          <p:txBody>
            <a:bodyPr wrap="square" rtlCol="0">
              <a:spAutoFit/>
            </a:bodyPr>
            <a:lstStyle/>
            <a:p>
              <a:pPr algn="just"/>
              <a:r>
                <a:rPr lang="en-US" sz="3200" dirty="0">
                  <a:solidFill>
                    <a:schemeClr val="bg1"/>
                  </a:solidFill>
                  <a:latin typeface="Raleway" panose="020B0503030101060003" pitchFamily="34" charset="0"/>
                </a:rPr>
                <a:t>	</a:t>
              </a:r>
              <a:r>
                <a:rPr lang="en-US" sz="4000" dirty="0">
                  <a:solidFill>
                    <a:schemeClr val="bg1"/>
                  </a:solidFill>
                  <a:latin typeface="Raleway" panose="020B0503030101060003" pitchFamily="34" charset="0"/>
                </a:rPr>
                <a:t>Used by the card holders to purchase goods and services that accept cards as payment by borrowing funds from banks or other similar services.</a:t>
              </a:r>
              <a:endParaRPr lang="en-PH" dirty="0"/>
            </a:p>
          </p:txBody>
        </p:sp>
        <p:sp>
          <p:nvSpPr>
            <p:cNvPr id="170" name="Oval 169">
              <a:extLst>
                <a:ext uri="{FF2B5EF4-FFF2-40B4-BE49-F238E27FC236}">
                  <a16:creationId xmlns:a16="http://schemas.microsoft.com/office/drawing/2014/main" id="{CB35FDD1-E6F2-40EC-B2C8-5ABF6EB63739}"/>
                </a:ext>
              </a:extLst>
            </p:cNvPr>
            <p:cNvSpPr/>
            <p:nvPr/>
          </p:nvSpPr>
          <p:spPr>
            <a:xfrm>
              <a:off x="2727936" y="1819362"/>
              <a:ext cx="583588" cy="563211"/>
            </a:xfrm>
            <a:prstGeom prst="ellipse">
              <a:avLst/>
            </a:prstGeom>
            <a:solidFill>
              <a:srgbClr val="FEC657"/>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1" name="Oval 170">
              <a:extLst>
                <a:ext uri="{FF2B5EF4-FFF2-40B4-BE49-F238E27FC236}">
                  <a16:creationId xmlns:a16="http://schemas.microsoft.com/office/drawing/2014/main" id="{8DCC911C-1504-4660-A9E1-FD10197A23C8}"/>
                </a:ext>
              </a:extLst>
            </p:cNvPr>
            <p:cNvSpPr/>
            <p:nvPr/>
          </p:nvSpPr>
          <p:spPr>
            <a:xfrm>
              <a:off x="2354335" y="1808603"/>
              <a:ext cx="583588" cy="563211"/>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spTree>
    <p:extLst>
      <p:ext uri="{BB962C8B-B14F-4D97-AF65-F5344CB8AC3E}">
        <p14:creationId xmlns:p14="http://schemas.microsoft.com/office/powerpoint/2010/main" val="309880852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959502" y="304255"/>
            <a:ext cx="50574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Added Discussion</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Accuracy when Gender was added</a:t>
            </a:r>
            <a:endParaRPr lang="en-PH" sz="4000" i="1" dirty="0">
              <a:solidFill>
                <a:schemeClr val="bg1"/>
              </a:solidFill>
              <a:latin typeface="Raleway Black" panose="020B0A03030101060003" pitchFamily="34" charset="0"/>
            </a:endParaRPr>
          </a:p>
        </p:txBody>
      </p:sp>
      <p:pic>
        <p:nvPicPr>
          <p:cNvPr id="17410" name="Picture 2">
            <a:extLst>
              <a:ext uri="{FF2B5EF4-FFF2-40B4-BE49-F238E27FC236}">
                <a16:creationId xmlns:a16="http://schemas.microsoft.com/office/drawing/2014/main" id="{2B8C650C-50A4-4B35-A28F-49B066A485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639" b="72554"/>
          <a:stretch/>
        </p:blipFill>
        <p:spPr bwMode="auto">
          <a:xfrm>
            <a:off x="1888542" y="2496672"/>
            <a:ext cx="8414916" cy="164845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3982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959502" y="304255"/>
            <a:ext cx="5057400"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Added Discussion</a:t>
            </a:r>
            <a:endParaRPr lang="en-PH" sz="4000" b="1" dirty="0">
              <a:solidFill>
                <a:schemeClr val="bg1"/>
              </a:solidFill>
              <a:latin typeface="Raleway Black" panose="020B0A03030101060003" pitchFamily="34" charset="0"/>
            </a:endParaRPr>
          </a:p>
        </p:txBody>
      </p:sp>
      <p:sp>
        <p:nvSpPr>
          <p:cNvPr id="8" name="TextBox 7">
            <a:extLst>
              <a:ext uri="{FF2B5EF4-FFF2-40B4-BE49-F238E27FC236}">
                <a16:creationId xmlns:a16="http://schemas.microsoft.com/office/drawing/2014/main" id="{4D4B3634-426E-497F-AED0-1B4B2E88B97F}"/>
              </a:ext>
            </a:extLst>
          </p:cNvPr>
          <p:cNvSpPr txBox="1"/>
          <p:nvPr/>
        </p:nvSpPr>
        <p:spPr>
          <a:xfrm>
            <a:off x="0" y="6042596"/>
            <a:ext cx="71849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a:t>
            </a:r>
            <a:r>
              <a:rPr lang="en-US" sz="2400" i="1" dirty="0">
                <a:solidFill>
                  <a:schemeClr val="bg1"/>
                </a:solidFill>
                <a:latin typeface="Raleway Black" panose="020B0A03030101060003" pitchFamily="34" charset="0"/>
              </a:rPr>
              <a:t>Accuracy when Age was added</a:t>
            </a:r>
            <a:endParaRPr lang="en-PH" sz="4000" i="1" dirty="0">
              <a:solidFill>
                <a:schemeClr val="bg1"/>
              </a:solidFill>
              <a:latin typeface="Raleway Black" panose="020B0A03030101060003" pitchFamily="34" charset="0"/>
            </a:endParaRPr>
          </a:p>
        </p:txBody>
      </p:sp>
      <p:pic>
        <p:nvPicPr>
          <p:cNvPr id="16388" name="Picture 4">
            <a:extLst>
              <a:ext uri="{FF2B5EF4-FFF2-40B4-BE49-F238E27FC236}">
                <a16:creationId xmlns:a16="http://schemas.microsoft.com/office/drawing/2014/main" id="{87D64B1D-7ABD-4860-A04D-82F28809F0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63" r="28364" b="68621"/>
          <a:stretch/>
        </p:blipFill>
        <p:spPr bwMode="auto">
          <a:xfrm>
            <a:off x="1806409" y="2732168"/>
            <a:ext cx="8579181" cy="163676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06685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pic>
        <p:nvPicPr>
          <p:cNvPr id="4098" name="Picture 2">
            <a:extLst>
              <a:ext uri="{FF2B5EF4-FFF2-40B4-BE49-F238E27FC236}">
                <a16:creationId xmlns:a16="http://schemas.microsoft.com/office/drawing/2014/main" id="{AF8FC44D-E770-4CE9-B212-0B50D4FE4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868" y="2371474"/>
            <a:ext cx="8510264" cy="211505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898B2E-E438-49B9-A85B-5FBD20BF042F}"/>
              </a:ext>
            </a:extLst>
          </p:cNvPr>
          <p:cNvSpPr txBox="1"/>
          <p:nvPr/>
        </p:nvSpPr>
        <p:spPr>
          <a:xfrm>
            <a:off x="4308216" y="4558065"/>
            <a:ext cx="5057762" cy="584775"/>
          </a:xfrm>
          <a:prstGeom prst="rect">
            <a:avLst/>
          </a:prstGeom>
          <a:noFill/>
        </p:spPr>
        <p:txBody>
          <a:bodyPr wrap="square">
            <a:spAutoFit/>
          </a:bodyPr>
          <a:lstStyle/>
          <a:p>
            <a:r>
              <a:rPr lang="en-US" sz="3200" i="1" dirty="0">
                <a:solidFill>
                  <a:schemeClr val="bg1"/>
                </a:solidFill>
                <a:latin typeface="Raleway" panose="020B0503030101060003" pitchFamily="34" charset="0"/>
              </a:rPr>
              <a:t> Important libraries</a:t>
            </a:r>
            <a:endParaRPr lang="en-PH" sz="3200" i="1" dirty="0">
              <a:solidFill>
                <a:schemeClr val="bg1"/>
              </a:solidFill>
              <a:latin typeface="Raleway" panose="020B0503030101060003" pitchFamily="34" charset="0"/>
            </a:endParaRPr>
          </a:p>
        </p:txBody>
      </p:sp>
    </p:spTree>
    <p:extLst>
      <p:ext uri="{BB962C8B-B14F-4D97-AF65-F5344CB8AC3E}">
        <p14:creationId xmlns:p14="http://schemas.microsoft.com/office/powerpoint/2010/main" val="241781616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3285371" y="4676401"/>
            <a:ext cx="6350195" cy="584775"/>
          </a:xfrm>
          <a:prstGeom prst="rect">
            <a:avLst/>
          </a:prstGeom>
          <a:noFill/>
        </p:spPr>
        <p:txBody>
          <a:bodyPr wrap="square">
            <a:spAutoFit/>
          </a:bodyPr>
          <a:lstStyle/>
          <a:p>
            <a:r>
              <a:rPr lang="en-US" sz="3200" i="1" dirty="0">
                <a:solidFill>
                  <a:schemeClr val="bg1"/>
                </a:solidFill>
                <a:latin typeface="Raleway" panose="020B0503030101060003" pitchFamily="34" charset="0"/>
              </a:rPr>
              <a:t>Read CSV, Features and Target</a:t>
            </a:r>
            <a:endParaRPr lang="en-PH" sz="3200" i="1" dirty="0">
              <a:solidFill>
                <a:schemeClr val="bg1"/>
              </a:solidFill>
              <a:latin typeface="Raleway" panose="020B0503030101060003" pitchFamily="34" charset="0"/>
            </a:endParaRPr>
          </a:p>
        </p:txBody>
      </p:sp>
      <p:pic>
        <p:nvPicPr>
          <p:cNvPr id="5122" name="Picture 2">
            <a:extLst>
              <a:ext uri="{FF2B5EF4-FFF2-40B4-BE49-F238E27FC236}">
                <a16:creationId xmlns:a16="http://schemas.microsoft.com/office/drawing/2014/main" id="{FE33A072-CB50-478C-9E82-7564B1A57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894" y="2299935"/>
            <a:ext cx="9970211" cy="223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15438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4492638" y="4920251"/>
            <a:ext cx="2698334" cy="584775"/>
          </a:xfrm>
          <a:prstGeom prst="rect">
            <a:avLst/>
          </a:prstGeom>
          <a:noFill/>
        </p:spPr>
        <p:txBody>
          <a:bodyPr wrap="square">
            <a:spAutoFit/>
          </a:bodyPr>
          <a:lstStyle/>
          <a:p>
            <a:r>
              <a:rPr lang="en-US" sz="3200" i="1" dirty="0">
                <a:solidFill>
                  <a:schemeClr val="bg1"/>
                </a:solidFill>
                <a:latin typeface="Raleway" panose="020B0503030101060003" pitchFamily="34" charset="0"/>
              </a:rPr>
              <a:t>Data Splitting</a:t>
            </a:r>
            <a:endParaRPr lang="en-PH" sz="3200" i="1" dirty="0">
              <a:solidFill>
                <a:schemeClr val="bg1"/>
              </a:solidFill>
              <a:latin typeface="Raleway" panose="020B0503030101060003" pitchFamily="34" charset="0"/>
            </a:endParaRPr>
          </a:p>
        </p:txBody>
      </p:sp>
      <p:pic>
        <p:nvPicPr>
          <p:cNvPr id="6146" name="Picture 2">
            <a:extLst>
              <a:ext uri="{FF2B5EF4-FFF2-40B4-BE49-F238E27FC236}">
                <a16:creationId xmlns:a16="http://schemas.microsoft.com/office/drawing/2014/main" id="{FBA19D1C-07B6-4920-9FCC-75245B7B2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962" y="2083690"/>
            <a:ext cx="9784073" cy="269062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19284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3946356" y="4848899"/>
            <a:ext cx="4090739" cy="584775"/>
          </a:xfrm>
          <a:prstGeom prst="rect">
            <a:avLst/>
          </a:prstGeom>
          <a:noFill/>
        </p:spPr>
        <p:txBody>
          <a:bodyPr wrap="square">
            <a:spAutoFit/>
          </a:bodyPr>
          <a:lstStyle/>
          <a:p>
            <a:r>
              <a:rPr lang="en-US" sz="3200" i="1" dirty="0">
                <a:solidFill>
                  <a:schemeClr val="bg1"/>
                </a:solidFill>
                <a:latin typeface="Raleway" panose="020B0503030101060003" pitchFamily="34" charset="0"/>
              </a:rPr>
              <a:t>Model and Prediction</a:t>
            </a:r>
            <a:endParaRPr lang="en-PH" sz="3200" i="1" dirty="0">
              <a:solidFill>
                <a:schemeClr val="bg1"/>
              </a:solidFill>
              <a:latin typeface="Raleway" panose="020B0503030101060003" pitchFamily="34" charset="0"/>
            </a:endParaRPr>
          </a:p>
        </p:txBody>
      </p:sp>
      <p:pic>
        <p:nvPicPr>
          <p:cNvPr id="7170" name="Picture 2">
            <a:extLst>
              <a:ext uri="{FF2B5EF4-FFF2-40B4-BE49-F238E27FC236}">
                <a16:creationId xmlns:a16="http://schemas.microsoft.com/office/drawing/2014/main" id="{D4BB83D6-3EBE-443F-9DC2-19FF3DC65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7888" y="2242901"/>
            <a:ext cx="6236222" cy="231516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8650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8B9DBD28-275C-4AF9-8CA8-CF3EA832A83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flipV="1">
            <a:off x="0" y="0"/>
            <a:ext cx="6837097" cy="4558065"/>
          </a:xfrm>
          <a:prstGeom prst="rect">
            <a:avLst/>
          </a:prstGeom>
        </p:spPr>
      </p:pic>
      <p:pic>
        <p:nvPicPr>
          <p:cNvPr id="51" name="Picture 50">
            <a:extLst>
              <a:ext uri="{FF2B5EF4-FFF2-40B4-BE49-F238E27FC236}">
                <a16:creationId xmlns:a16="http://schemas.microsoft.com/office/drawing/2014/main" id="{EF538AE6-FAFB-4396-B838-E98512515EE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5841805" y="2732168"/>
            <a:ext cx="6350195" cy="4233463"/>
          </a:xfrm>
          <a:prstGeom prst="rect">
            <a:avLst/>
          </a:prstGeom>
        </p:spPr>
      </p:pic>
      <p:sp>
        <p:nvSpPr>
          <p:cNvPr id="56" name="TextBox 55">
            <a:extLst>
              <a:ext uri="{FF2B5EF4-FFF2-40B4-BE49-F238E27FC236}">
                <a16:creationId xmlns:a16="http://schemas.microsoft.com/office/drawing/2014/main" id="{ACD66D15-AB5F-4A2C-9DE3-7F5556991939}"/>
              </a:ext>
            </a:extLst>
          </p:cNvPr>
          <p:cNvSpPr txBox="1"/>
          <p:nvPr/>
        </p:nvSpPr>
        <p:spPr>
          <a:xfrm>
            <a:off x="3715689" y="304255"/>
            <a:ext cx="4760621" cy="707886"/>
          </a:xfrm>
          <a:prstGeom prst="rect">
            <a:avLst/>
          </a:prstGeom>
          <a:noFill/>
        </p:spPr>
        <p:txBody>
          <a:bodyPr wrap="square">
            <a:spAutoFit/>
          </a:bodyPr>
          <a:lstStyle/>
          <a:p>
            <a:r>
              <a:rPr lang="en-US" sz="4000" b="1" dirty="0">
                <a:solidFill>
                  <a:schemeClr val="bg1"/>
                </a:solidFill>
                <a:latin typeface="Raleway Black" panose="020B0A03030101060003" pitchFamily="34" charset="0"/>
              </a:rPr>
              <a:t> Snippet of Codes</a:t>
            </a:r>
            <a:endParaRPr lang="en-PH" sz="4000" b="1" dirty="0">
              <a:solidFill>
                <a:schemeClr val="bg1"/>
              </a:solidFill>
              <a:latin typeface="Raleway Black" panose="020B0A03030101060003" pitchFamily="34" charset="0"/>
            </a:endParaRPr>
          </a:p>
        </p:txBody>
      </p:sp>
      <p:sp>
        <p:nvSpPr>
          <p:cNvPr id="12" name="TextBox 11">
            <a:extLst>
              <a:ext uri="{FF2B5EF4-FFF2-40B4-BE49-F238E27FC236}">
                <a16:creationId xmlns:a16="http://schemas.microsoft.com/office/drawing/2014/main" id="{43898B2E-E438-49B9-A85B-5FBD20BF042F}"/>
              </a:ext>
            </a:extLst>
          </p:cNvPr>
          <p:cNvSpPr txBox="1"/>
          <p:nvPr/>
        </p:nvSpPr>
        <p:spPr>
          <a:xfrm>
            <a:off x="3817592" y="4848899"/>
            <a:ext cx="4299285" cy="584775"/>
          </a:xfrm>
          <a:prstGeom prst="rect">
            <a:avLst/>
          </a:prstGeom>
          <a:noFill/>
        </p:spPr>
        <p:txBody>
          <a:bodyPr wrap="square">
            <a:spAutoFit/>
          </a:bodyPr>
          <a:lstStyle/>
          <a:p>
            <a:r>
              <a:rPr lang="en-US" sz="3200" i="1" dirty="0">
                <a:solidFill>
                  <a:schemeClr val="bg1"/>
                </a:solidFill>
                <a:latin typeface="Raleway" panose="020B0503030101060003" pitchFamily="34" charset="0"/>
              </a:rPr>
              <a:t>Getting the accuracy</a:t>
            </a:r>
            <a:endParaRPr lang="en-PH" sz="3200" i="1" dirty="0">
              <a:solidFill>
                <a:schemeClr val="bg1"/>
              </a:solidFill>
              <a:latin typeface="Raleway" panose="020B0503030101060003" pitchFamily="34" charset="0"/>
            </a:endParaRPr>
          </a:p>
        </p:txBody>
      </p:sp>
      <p:pic>
        <p:nvPicPr>
          <p:cNvPr id="8194" name="Picture 2">
            <a:extLst>
              <a:ext uri="{FF2B5EF4-FFF2-40B4-BE49-F238E27FC236}">
                <a16:creationId xmlns:a16="http://schemas.microsoft.com/office/drawing/2014/main" id="{3BFD967B-94E6-4A76-8C6C-A1F473065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187" y="1818307"/>
            <a:ext cx="7105623" cy="262113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340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3969" y="1796744"/>
            <a:ext cx="7591884" cy="506125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5886478" y="1261105"/>
            <a:ext cx="7566627" cy="5044418"/>
          </a:xfrm>
          <a:prstGeom prst="rect">
            <a:avLst/>
          </a:prstGeom>
        </p:spPr>
      </p:pic>
      <p:grpSp>
        <p:nvGrpSpPr>
          <p:cNvPr id="10" name="Group 9">
            <a:extLst>
              <a:ext uri="{FF2B5EF4-FFF2-40B4-BE49-F238E27FC236}">
                <a16:creationId xmlns:a16="http://schemas.microsoft.com/office/drawing/2014/main" id="{EABB1BF1-F7B1-4D51-A523-DC7ADD4BE836}"/>
              </a:ext>
            </a:extLst>
          </p:cNvPr>
          <p:cNvGrpSpPr/>
          <p:nvPr/>
        </p:nvGrpSpPr>
        <p:grpSpPr>
          <a:xfrm>
            <a:off x="4060136" y="1204651"/>
            <a:ext cx="4071728" cy="4448697"/>
            <a:chOff x="3837030" y="962525"/>
            <a:chExt cx="4071728" cy="4448697"/>
          </a:xfrm>
        </p:grpSpPr>
        <p:grpSp>
          <p:nvGrpSpPr>
            <p:cNvPr id="17" name="Google Shape;556;p24">
              <a:extLst>
                <a:ext uri="{FF2B5EF4-FFF2-40B4-BE49-F238E27FC236}">
                  <a16:creationId xmlns:a16="http://schemas.microsoft.com/office/drawing/2014/main" id="{B390713D-9D25-42ED-87E7-F663B3D3D069}"/>
                </a:ext>
              </a:extLst>
            </p:cNvPr>
            <p:cNvGrpSpPr/>
            <p:nvPr/>
          </p:nvGrpSpPr>
          <p:grpSpPr>
            <a:xfrm>
              <a:off x="3837030" y="962525"/>
              <a:ext cx="4071728" cy="4448697"/>
              <a:chOff x="2768474" y="949849"/>
              <a:chExt cx="2944752" cy="3170450"/>
            </a:xfrm>
          </p:grpSpPr>
          <p:sp>
            <p:nvSpPr>
              <p:cNvPr id="18" name="Google Shape;557;p24">
                <a:extLst>
                  <a:ext uri="{FF2B5EF4-FFF2-40B4-BE49-F238E27FC236}">
                    <a16:creationId xmlns:a16="http://schemas.microsoft.com/office/drawing/2014/main" id="{862D3DB6-5B5D-456F-B8C3-B37C87BAF955}"/>
                  </a:ext>
                </a:extLst>
              </p:cNvPr>
              <p:cNvSpPr/>
              <p:nvPr/>
            </p:nvSpPr>
            <p:spPr>
              <a:xfrm rot="5400000">
                <a:off x="2768474" y="949849"/>
                <a:ext cx="1706700" cy="17067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558;p24">
                <a:extLst>
                  <a:ext uri="{FF2B5EF4-FFF2-40B4-BE49-F238E27FC236}">
                    <a16:creationId xmlns:a16="http://schemas.microsoft.com/office/drawing/2014/main" id="{26E34A31-CB66-4E88-A7B2-E7B2C96FD012}"/>
                  </a:ext>
                </a:extLst>
              </p:cNvPr>
              <p:cNvSpPr/>
              <p:nvPr/>
            </p:nvSpPr>
            <p:spPr>
              <a:xfrm rot="5400000" flipH="1">
                <a:off x="3109874" y="2754999"/>
                <a:ext cx="1365300" cy="13653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559;p24">
                <a:extLst>
                  <a:ext uri="{FF2B5EF4-FFF2-40B4-BE49-F238E27FC236}">
                    <a16:creationId xmlns:a16="http://schemas.microsoft.com/office/drawing/2014/main" id="{A174F597-03F0-4A20-9F2F-E87BAFFCD4E6}"/>
                  </a:ext>
                </a:extLst>
              </p:cNvPr>
              <p:cNvSpPr/>
              <p:nvPr/>
            </p:nvSpPr>
            <p:spPr>
              <a:xfrm rot="10800000">
                <a:off x="4573417" y="1713349"/>
                <a:ext cx="943200" cy="9432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Google Shape;560;p24">
                <a:extLst>
                  <a:ext uri="{FF2B5EF4-FFF2-40B4-BE49-F238E27FC236}">
                    <a16:creationId xmlns:a16="http://schemas.microsoft.com/office/drawing/2014/main" id="{71748B93-EB26-49CC-9CE4-21747516E692}"/>
                  </a:ext>
                </a:extLst>
              </p:cNvPr>
              <p:cNvSpPr/>
              <p:nvPr/>
            </p:nvSpPr>
            <p:spPr>
              <a:xfrm flipH="1">
                <a:off x="4573526" y="2754999"/>
                <a:ext cx="1139700" cy="1139700"/>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076D85B4-0091-426F-BE0A-F6A13F334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621" y="1748978"/>
              <a:ext cx="1374011" cy="1374011"/>
            </a:xfrm>
            <a:prstGeom prst="rect">
              <a:avLst/>
            </a:prstGeom>
          </p:spPr>
        </p:pic>
        <p:pic>
          <p:nvPicPr>
            <p:cNvPr id="5" name="Picture 4">
              <a:extLst>
                <a:ext uri="{FF2B5EF4-FFF2-40B4-BE49-F238E27FC236}">
                  <a16:creationId xmlns:a16="http://schemas.microsoft.com/office/drawing/2014/main" id="{4A59F041-5A1C-40A2-9513-5C921396AE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863" y="2159924"/>
              <a:ext cx="1154727" cy="1154727"/>
            </a:xfrm>
            <a:prstGeom prst="rect">
              <a:avLst/>
            </a:prstGeom>
          </p:spPr>
        </p:pic>
        <p:pic>
          <p:nvPicPr>
            <p:cNvPr id="7" name="Picture 6">
              <a:extLst>
                <a:ext uri="{FF2B5EF4-FFF2-40B4-BE49-F238E27FC236}">
                  <a16:creationId xmlns:a16="http://schemas.microsoft.com/office/drawing/2014/main" id="{B38C5A19-B34A-4FCF-B31A-DAA44F4516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506" y="3795292"/>
              <a:ext cx="1165464" cy="1165464"/>
            </a:xfrm>
            <a:prstGeom prst="rect">
              <a:avLst/>
            </a:prstGeom>
          </p:spPr>
        </p:pic>
        <p:pic>
          <p:nvPicPr>
            <p:cNvPr id="9" name="Picture 8">
              <a:extLst>
                <a:ext uri="{FF2B5EF4-FFF2-40B4-BE49-F238E27FC236}">
                  <a16:creationId xmlns:a16="http://schemas.microsoft.com/office/drawing/2014/main" id="{84E7BF19-CED8-4B7C-84C2-A79CF28B6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4607" y="3908851"/>
              <a:ext cx="772429" cy="772429"/>
            </a:xfrm>
            <a:prstGeom prst="rect">
              <a:avLst/>
            </a:prstGeom>
          </p:spPr>
        </p:pic>
      </p:grpSp>
      <p:sp>
        <p:nvSpPr>
          <p:cNvPr id="42" name="TextBox 41">
            <a:extLst>
              <a:ext uri="{FF2B5EF4-FFF2-40B4-BE49-F238E27FC236}">
                <a16:creationId xmlns:a16="http://schemas.microsoft.com/office/drawing/2014/main" id="{1479E41C-056B-461F-8706-F2A22E72C204}"/>
              </a:ext>
            </a:extLst>
          </p:cNvPr>
          <p:cNvSpPr txBox="1"/>
          <p:nvPr/>
        </p:nvSpPr>
        <p:spPr>
          <a:xfrm>
            <a:off x="227056" y="208697"/>
            <a:ext cx="4128376" cy="923330"/>
          </a:xfrm>
          <a:prstGeom prst="rect">
            <a:avLst/>
          </a:prstGeom>
          <a:noFill/>
        </p:spPr>
        <p:txBody>
          <a:bodyPr wrap="square" rtlCol="0">
            <a:spAutoFit/>
          </a:bodyPr>
          <a:lstStyle/>
          <a:p>
            <a:r>
              <a:rPr lang="en-PH" sz="5400" dirty="0">
                <a:latin typeface="Raleway Black" panose="020B0A03030101060003" pitchFamily="34" charset="0"/>
              </a:rPr>
              <a:t>Criteria:</a:t>
            </a:r>
          </a:p>
        </p:txBody>
      </p:sp>
      <p:sp>
        <p:nvSpPr>
          <p:cNvPr id="43" name="TextBox 42">
            <a:extLst>
              <a:ext uri="{FF2B5EF4-FFF2-40B4-BE49-F238E27FC236}">
                <a16:creationId xmlns:a16="http://schemas.microsoft.com/office/drawing/2014/main" id="{351668F9-2B95-4D58-9E94-094F13A97168}"/>
              </a:ext>
            </a:extLst>
          </p:cNvPr>
          <p:cNvSpPr txBox="1"/>
          <p:nvPr/>
        </p:nvSpPr>
        <p:spPr>
          <a:xfrm>
            <a:off x="1696014" y="1918565"/>
            <a:ext cx="2659418" cy="1446550"/>
          </a:xfrm>
          <a:prstGeom prst="rect">
            <a:avLst/>
          </a:prstGeom>
          <a:noFill/>
        </p:spPr>
        <p:txBody>
          <a:bodyPr wrap="square" rtlCol="0">
            <a:spAutoFit/>
          </a:bodyPr>
          <a:lstStyle/>
          <a:p>
            <a:pPr algn="ctr"/>
            <a:r>
              <a:rPr lang="en-PH" sz="4400" dirty="0">
                <a:latin typeface="Raleway" panose="020B0503030101060003" pitchFamily="34" charset="0"/>
              </a:rPr>
              <a:t>Credit Score</a:t>
            </a:r>
          </a:p>
        </p:txBody>
      </p:sp>
      <p:sp>
        <p:nvSpPr>
          <p:cNvPr id="45" name="TextBox 44">
            <a:extLst>
              <a:ext uri="{FF2B5EF4-FFF2-40B4-BE49-F238E27FC236}">
                <a16:creationId xmlns:a16="http://schemas.microsoft.com/office/drawing/2014/main" id="{3D5D672D-D0BB-4A09-9F83-415C7D046C84}"/>
              </a:ext>
            </a:extLst>
          </p:cNvPr>
          <p:cNvSpPr txBox="1"/>
          <p:nvPr/>
        </p:nvSpPr>
        <p:spPr>
          <a:xfrm>
            <a:off x="7860012" y="2629056"/>
            <a:ext cx="2659418" cy="769441"/>
          </a:xfrm>
          <a:prstGeom prst="rect">
            <a:avLst/>
          </a:prstGeom>
          <a:noFill/>
        </p:spPr>
        <p:txBody>
          <a:bodyPr wrap="square" rtlCol="0">
            <a:spAutoFit/>
          </a:bodyPr>
          <a:lstStyle/>
          <a:p>
            <a:pPr algn="ctr"/>
            <a:r>
              <a:rPr lang="en-PH" sz="4400" dirty="0">
                <a:latin typeface="Raleway" panose="020B0503030101060003" pitchFamily="34" charset="0"/>
              </a:rPr>
              <a:t>Income</a:t>
            </a:r>
          </a:p>
        </p:txBody>
      </p:sp>
      <p:sp>
        <p:nvSpPr>
          <p:cNvPr id="46" name="TextBox 45">
            <a:extLst>
              <a:ext uri="{FF2B5EF4-FFF2-40B4-BE49-F238E27FC236}">
                <a16:creationId xmlns:a16="http://schemas.microsoft.com/office/drawing/2014/main" id="{CCCB695F-A515-4AC4-97B6-061CDBCAC969}"/>
              </a:ext>
            </a:extLst>
          </p:cNvPr>
          <p:cNvSpPr txBox="1"/>
          <p:nvPr/>
        </p:nvSpPr>
        <p:spPr>
          <a:xfrm>
            <a:off x="1503698" y="4385903"/>
            <a:ext cx="3144916" cy="646331"/>
          </a:xfrm>
          <a:prstGeom prst="rect">
            <a:avLst/>
          </a:prstGeom>
          <a:noFill/>
        </p:spPr>
        <p:txBody>
          <a:bodyPr wrap="square" rtlCol="0">
            <a:spAutoFit/>
          </a:bodyPr>
          <a:lstStyle/>
          <a:p>
            <a:pPr algn="ctr"/>
            <a:r>
              <a:rPr lang="en-PH" sz="3600" dirty="0">
                <a:latin typeface="Raleway" panose="020B0503030101060003" pitchFamily="34" charset="0"/>
              </a:rPr>
              <a:t>Occupation</a:t>
            </a:r>
          </a:p>
        </p:txBody>
      </p:sp>
      <p:sp>
        <p:nvSpPr>
          <p:cNvPr id="47" name="TextBox 46">
            <a:extLst>
              <a:ext uri="{FF2B5EF4-FFF2-40B4-BE49-F238E27FC236}">
                <a16:creationId xmlns:a16="http://schemas.microsoft.com/office/drawing/2014/main" id="{795A5A8F-0AEA-458B-9E41-74B309698D54}"/>
              </a:ext>
            </a:extLst>
          </p:cNvPr>
          <p:cNvSpPr txBox="1"/>
          <p:nvPr/>
        </p:nvSpPr>
        <p:spPr>
          <a:xfrm>
            <a:off x="7858529" y="4385903"/>
            <a:ext cx="3144916" cy="646331"/>
          </a:xfrm>
          <a:prstGeom prst="rect">
            <a:avLst/>
          </a:prstGeom>
          <a:noFill/>
        </p:spPr>
        <p:txBody>
          <a:bodyPr wrap="square" rtlCol="0">
            <a:spAutoFit/>
          </a:bodyPr>
          <a:lstStyle/>
          <a:p>
            <a:pPr algn="ctr"/>
            <a:r>
              <a:rPr lang="en-PH" sz="3600" dirty="0">
                <a:latin typeface="Raleway" panose="020B0503030101060003" pitchFamily="34" charset="0"/>
              </a:rPr>
              <a:t>Location</a:t>
            </a:r>
          </a:p>
        </p:txBody>
      </p:sp>
    </p:spTree>
    <p:extLst>
      <p:ext uri="{BB962C8B-B14F-4D97-AF65-F5344CB8AC3E}">
        <p14:creationId xmlns:p14="http://schemas.microsoft.com/office/powerpoint/2010/main" val="137341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90ACCF4-18D8-44EE-A904-400D775F7BED}"/>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6900730" y="795885"/>
            <a:ext cx="7566627" cy="5044418"/>
          </a:xfrm>
          <a:prstGeom prst="rect">
            <a:avLst/>
          </a:prstGeom>
        </p:spPr>
      </p:pic>
      <p:pic>
        <p:nvPicPr>
          <p:cNvPr id="25" name="Picture 24">
            <a:extLst>
              <a:ext uri="{FF2B5EF4-FFF2-40B4-BE49-F238E27FC236}">
                <a16:creationId xmlns:a16="http://schemas.microsoft.com/office/drawing/2014/main" id="{E0D3F08D-2D11-4A7C-9186-FDF6D6569813}"/>
              </a:ext>
            </a:extLst>
          </p:cNvPr>
          <p:cNvPicPr>
            <a:picLocks noChangeAspect="1"/>
          </p:cNvPicPr>
          <p:nvPr/>
        </p:nvPicPr>
        <p:blipFill>
          <a:blip r:embed="rId4">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5400000">
            <a:off x="-2451818" y="1531201"/>
            <a:ext cx="7566627" cy="5044418"/>
          </a:xfrm>
          <a:prstGeom prst="rect">
            <a:avLst/>
          </a:prstGeom>
        </p:spPr>
      </p:pic>
      <p:sp>
        <p:nvSpPr>
          <p:cNvPr id="26" name="TextBox 25">
            <a:extLst>
              <a:ext uri="{FF2B5EF4-FFF2-40B4-BE49-F238E27FC236}">
                <a16:creationId xmlns:a16="http://schemas.microsoft.com/office/drawing/2014/main" id="{ABC58E43-06E8-440B-926D-3053C47FC729}"/>
              </a:ext>
            </a:extLst>
          </p:cNvPr>
          <p:cNvSpPr txBox="1"/>
          <p:nvPr/>
        </p:nvSpPr>
        <p:spPr>
          <a:xfrm>
            <a:off x="3106202" y="45507"/>
            <a:ext cx="7601491" cy="923330"/>
          </a:xfrm>
          <a:prstGeom prst="rect">
            <a:avLst/>
          </a:prstGeom>
          <a:noFill/>
        </p:spPr>
        <p:txBody>
          <a:bodyPr wrap="square" rtlCol="0">
            <a:spAutoFit/>
          </a:bodyPr>
          <a:lstStyle/>
          <a:p>
            <a:r>
              <a:rPr lang="en-PH" sz="5400" dirty="0">
                <a:latin typeface="Raleway Black" panose="020B0A03030101060003" pitchFamily="34" charset="0"/>
              </a:rPr>
              <a:t>Current Situation</a:t>
            </a:r>
          </a:p>
        </p:txBody>
      </p:sp>
      <p:sp>
        <p:nvSpPr>
          <p:cNvPr id="27" name="TextBox 26">
            <a:extLst>
              <a:ext uri="{FF2B5EF4-FFF2-40B4-BE49-F238E27FC236}">
                <a16:creationId xmlns:a16="http://schemas.microsoft.com/office/drawing/2014/main" id="{7AE4AC58-B560-4D09-9A66-DAD3DBA03AA8}"/>
              </a:ext>
            </a:extLst>
          </p:cNvPr>
          <p:cNvSpPr txBox="1"/>
          <p:nvPr/>
        </p:nvSpPr>
        <p:spPr>
          <a:xfrm>
            <a:off x="6381521" y="3302052"/>
            <a:ext cx="3903849" cy="2800767"/>
          </a:xfrm>
          <a:prstGeom prst="rect">
            <a:avLst/>
          </a:prstGeom>
          <a:noFill/>
        </p:spPr>
        <p:txBody>
          <a:bodyPr wrap="square" rtlCol="0">
            <a:spAutoFit/>
          </a:bodyPr>
          <a:lstStyle/>
          <a:p>
            <a:pPr algn="just"/>
            <a:r>
              <a:rPr lang="en-US" sz="2200" b="0" i="0" u="none" strike="noStrike" dirty="0">
                <a:solidFill>
                  <a:schemeClr val="bg1"/>
                </a:solidFill>
                <a:effectLst/>
                <a:latin typeface="Raleway" panose="020B0503030101060003" pitchFamily="34" charset="0"/>
              </a:rPr>
              <a:t>This is also the case in our country where the credit card stats has fallen but eventually continues to rise within the past quarters because of economic revival and the rise in consumer spending. </a:t>
            </a:r>
          </a:p>
        </p:txBody>
      </p:sp>
      <p:pic>
        <p:nvPicPr>
          <p:cNvPr id="1030" name="Picture 6" descr="207 Philippine Peso Illustrations &amp; Clip Art - iStock">
            <a:extLst>
              <a:ext uri="{FF2B5EF4-FFF2-40B4-BE49-F238E27FC236}">
                <a16:creationId xmlns:a16="http://schemas.microsoft.com/office/drawing/2014/main" id="{0370D4C3-F920-47AC-8EA6-A7FD4DB545E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49578" y="657098"/>
            <a:ext cx="3224512" cy="322451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CD8DCEE-0FBB-4486-AB3C-C5E613E96392}"/>
              </a:ext>
            </a:extLst>
          </p:cNvPr>
          <p:cNvSpPr txBox="1"/>
          <p:nvPr/>
        </p:nvSpPr>
        <p:spPr>
          <a:xfrm>
            <a:off x="1678618" y="3246757"/>
            <a:ext cx="3903849" cy="3000821"/>
          </a:xfrm>
          <a:prstGeom prst="rect">
            <a:avLst/>
          </a:prstGeom>
          <a:noFill/>
        </p:spPr>
        <p:txBody>
          <a:bodyPr wrap="square" rtlCol="0">
            <a:spAutoFit/>
          </a:bodyPr>
          <a:lstStyle/>
          <a:p>
            <a:pPr algn="just"/>
            <a:r>
              <a:rPr lang="en-US" sz="2100" b="0" i="0" u="none" strike="noStrike" dirty="0">
                <a:solidFill>
                  <a:schemeClr val="bg1"/>
                </a:solidFill>
                <a:effectLst/>
                <a:latin typeface="Raleway" panose="020B0503030101060003" pitchFamily="34" charset="0"/>
              </a:rPr>
              <a:t>In the US payment ecosystem, the pandemic has caused credit card market stats to fall but eventually have seen growth within two years. Credit card growth is continually stabilizing specially when the consumer has embraced e-commerce.</a:t>
            </a:r>
            <a:endParaRPr lang="en-PH" sz="2100" dirty="0">
              <a:solidFill>
                <a:schemeClr val="bg1"/>
              </a:solidFill>
              <a:latin typeface="Raleway" panose="020B0503030101060003" pitchFamily="34" charset="0"/>
            </a:endParaRPr>
          </a:p>
        </p:txBody>
      </p:sp>
      <p:pic>
        <p:nvPicPr>
          <p:cNvPr id="6" name="Picture 5">
            <a:extLst>
              <a:ext uri="{FF2B5EF4-FFF2-40B4-BE49-F238E27FC236}">
                <a16:creationId xmlns:a16="http://schemas.microsoft.com/office/drawing/2014/main" id="{F7215E62-4567-44AF-8A06-B91806EB8EE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2878" b="96200" l="23161" r="76799">
                        <a14:foregroundMark x1="26395" y1="75384" x2="74252" y2="94503"/>
                        <a14:foregroundMark x1="27162" y1="76516" x2="27365" y2="93411"/>
                        <a14:foregroundMark x1="72555" y1="76314" x2="73444" y2="93816"/>
                        <a14:foregroundMark x1="31447" y1="74697" x2="25586" y2="74212"/>
                        <a14:foregroundMark x1="24212" y1="75222" x2="24212" y2="94018"/>
                        <a14:foregroundMark x1="23605" y1="92401" x2="23888" y2="94907"/>
                        <a14:foregroundMark x1="23686" y1="76677" x2="76031" y2="73929"/>
                        <a14:foregroundMark x1="27890" y1="74010" x2="69483" y2="74091"/>
                        <a14:foregroundMark x1="76233" y1="73727" x2="76435" y2="94503"/>
                        <a14:foregroundMark x1="24495" y1="95190" x2="75950" y2="95311"/>
                      </a14:backgroundRemoval>
                    </a14:imgEffect>
                  </a14:imgLayer>
                </a14:imgProps>
              </a:ext>
              <a:ext uri="{28A0092B-C50C-407E-A947-70E740481C1C}">
                <a14:useLocalDpi xmlns:a14="http://schemas.microsoft.com/office/drawing/2010/main" val="0"/>
              </a:ext>
            </a:extLst>
          </a:blip>
          <a:srcRect l="21808" t="72786" r="22074" b="3939"/>
          <a:stretch/>
        </p:blipFill>
        <p:spPr>
          <a:xfrm>
            <a:off x="1678618" y="1495605"/>
            <a:ext cx="3903849" cy="1547499"/>
          </a:xfrm>
          <a:prstGeom prst="rect">
            <a:avLst/>
          </a:prstGeom>
        </p:spPr>
      </p:pic>
    </p:spTree>
    <p:extLst>
      <p:ext uri="{BB962C8B-B14F-4D97-AF65-F5344CB8AC3E}">
        <p14:creationId xmlns:p14="http://schemas.microsoft.com/office/powerpoint/2010/main" val="122618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5" y="4216694"/>
            <a:ext cx="5694515" cy="707886"/>
          </a:xfrm>
          <a:prstGeom prst="rect">
            <a:avLst/>
          </a:prstGeom>
          <a:noFill/>
        </p:spPr>
        <p:txBody>
          <a:bodyPr wrap="square" rtlCol="0">
            <a:spAutoFit/>
          </a:bodyPr>
          <a:lstStyle/>
          <a:p>
            <a:r>
              <a:rPr lang="en-PH" sz="4000" dirty="0">
                <a:latin typeface="Raleway Black" panose="020B0A03030101060003" pitchFamily="34" charset="0"/>
              </a:rPr>
              <a:t>PROBLEM DEFINITION</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32459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C1209-F9E1-405E-8BB1-6B4AE7953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68705" y="-160421"/>
            <a:ext cx="6858000" cy="6858000"/>
          </a:xfrm>
          <a:prstGeom prst="rect">
            <a:avLst/>
          </a:prstGeom>
        </p:spPr>
      </p:pic>
      <p:pic>
        <p:nvPicPr>
          <p:cNvPr id="11" name="Picture 10">
            <a:extLst>
              <a:ext uri="{FF2B5EF4-FFF2-40B4-BE49-F238E27FC236}">
                <a16:creationId xmlns:a16="http://schemas.microsoft.com/office/drawing/2014/main" id="{A03832B8-BD24-44C3-8829-6E2BDB6B647A}"/>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5"/>
                    </a14:imgEffect>
                  </a14:imgLayer>
                </a14:imgProps>
              </a:ext>
              <a:ext uri="{28A0092B-C50C-407E-A947-70E740481C1C}">
                <a14:useLocalDpi xmlns:a14="http://schemas.microsoft.com/office/drawing/2010/main" val="0"/>
              </a:ext>
            </a:extLst>
          </a:blip>
          <a:stretch>
            <a:fillRect/>
          </a:stretch>
        </p:blipFill>
        <p:spPr>
          <a:xfrm rot="10800000">
            <a:off x="-1470627" y="-1121713"/>
            <a:ext cx="7566627" cy="5044418"/>
          </a:xfrm>
          <a:prstGeom prst="rect">
            <a:avLst/>
          </a:prstGeom>
        </p:spPr>
      </p:pic>
      <p:pic>
        <p:nvPicPr>
          <p:cNvPr id="12" name="Picture 11">
            <a:extLst>
              <a:ext uri="{FF2B5EF4-FFF2-40B4-BE49-F238E27FC236}">
                <a16:creationId xmlns:a16="http://schemas.microsoft.com/office/drawing/2014/main" id="{8F6DDFAD-A273-4F05-A7F8-2BD8272447B8}"/>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5"/>
                    </a14:imgEffect>
                  </a14:imgLayer>
                </a14:imgProps>
              </a:ext>
              <a:ext uri="{28A0092B-C50C-407E-A947-70E740481C1C}">
                <a14:useLocalDpi xmlns:a14="http://schemas.microsoft.com/office/drawing/2010/main" val="0"/>
              </a:ext>
            </a:extLst>
          </a:blip>
          <a:stretch>
            <a:fillRect/>
          </a:stretch>
        </p:blipFill>
        <p:spPr>
          <a:xfrm>
            <a:off x="7410218" y="1813582"/>
            <a:ext cx="7566627" cy="5044418"/>
          </a:xfrm>
          <a:prstGeom prst="rect">
            <a:avLst/>
          </a:prstGeom>
        </p:spPr>
      </p:pic>
      <p:sp>
        <p:nvSpPr>
          <p:cNvPr id="4" name="TextBox 3">
            <a:extLst>
              <a:ext uri="{FF2B5EF4-FFF2-40B4-BE49-F238E27FC236}">
                <a16:creationId xmlns:a16="http://schemas.microsoft.com/office/drawing/2014/main" id="{5167FF8B-EC16-4BBB-B2A3-173975AFE22C}"/>
              </a:ext>
            </a:extLst>
          </p:cNvPr>
          <p:cNvSpPr txBox="1"/>
          <p:nvPr/>
        </p:nvSpPr>
        <p:spPr>
          <a:xfrm>
            <a:off x="6300536" y="1413063"/>
            <a:ext cx="4993105" cy="4031873"/>
          </a:xfrm>
          <a:prstGeom prst="rect">
            <a:avLst/>
          </a:prstGeom>
          <a:noFill/>
        </p:spPr>
        <p:txBody>
          <a:bodyPr wrap="square" rtlCol="0">
            <a:spAutoFit/>
          </a:bodyPr>
          <a:lstStyle/>
          <a:p>
            <a:pPr algn="just"/>
            <a:r>
              <a:rPr lang="en-US" sz="3200" dirty="0">
                <a:solidFill>
                  <a:schemeClr val="bg1"/>
                </a:solidFill>
                <a:latin typeface="Raleway" panose="020B0503030101060003" pitchFamily="34" charset="0"/>
              </a:rPr>
              <a:t>The main problem is the cost and time when dealing with multiple applications for a credit card that needs to be reviewed and multiple factors or variables that needs to be consider.</a:t>
            </a:r>
            <a:endParaRPr lang="en-PH" sz="28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51357765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C657"/>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BE5F4D77-DC03-460C-9E9B-1AD8524530FD}"/>
              </a:ext>
            </a:extLst>
          </p:cNvPr>
          <p:cNvSpPr/>
          <p:nvPr/>
        </p:nvSpPr>
        <p:spPr>
          <a:xfrm>
            <a:off x="1466491" y="623436"/>
            <a:ext cx="9715500" cy="5524500"/>
          </a:xfrm>
          <a:prstGeom prst="roundRect">
            <a:avLst>
              <a:gd name="adj" fmla="val 10230"/>
            </a:avLst>
          </a:prstGeom>
          <a:solidFill>
            <a:srgbClr val="578FC2"/>
          </a:solidFill>
          <a:ln>
            <a:solidFill>
              <a:srgbClr val="578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6" name="TextBox 55">
            <a:extLst>
              <a:ext uri="{FF2B5EF4-FFF2-40B4-BE49-F238E27FC236}">
                <a16:creationId xmlns:a16="http://schemas.microsoft.com/office/drawing/2014/main" id="{5982A90B-A5AE-4953-82A4-9504B50DE9B9}"/>
              </a:ext>
            </a:extLst>
          </p:cNvPr>
          <p:cNvSpPr txBox="1"/>
          <p:nvPr/>
        </p:nvSpPr>
        <p:spPr>
          <a:xfrm>
            <a:off x="6015430" y="1328286"/>
            <a:ext cx="4271211" cy="1374774"/>
          </a:xfrm>
          <a:prstGeom prst="rect">
            <a:avLst/>
          </a:prstGeom>
          <a:noFill/>
        </p:spPr>
        <p:txBody>
          <a:bodyPr wrap="square" rtlCol="0">
            <a:spAutoFit/>
          </a:bodyPr>
          <a:lstStyle/>
          <a:p>
            <a:endParaRPr lang="en-PH" dirty="0"/>
          </a:p>
        </p:txBody>
      </p:sp>
      <p:sp>
        <p:nvSpPr>
          <p:cNvPr id="57" name="Oval 56">
            <a:extLst>
              <a:ext uri="{FF2B5EF4-FFF2-40B4-BE49-F238E27FC236}">
                <a16:creationId xmlns:a16="http://schemas.microsoft.com/office/drawing/2014/main" id="{0BB79459-8494-4B31-87AF-8E88F1E2EA6F}"/>
              </a:ext>
            </a:extLst>
          </p:cNvPr>
          <p:cNvSpPr/>
          <p:nvPr/>
        </p:nvSpPr>
        <p:spPr>
          <a:xfrm>
            <a:off x="10045341" y="1518921"/>
            <a:ext cx="813198" cy="784804"/>
          </a:xfrm>
          <a:prstGeom prst="ellipse">
            <a:avLst/>
          </a:prstGeom>
          <a:solidFill>
            <a:srgbClr val="F2CC71"/>
          </a:solidFill>
          <a:ln>
            <a:solidFill>
              <a:srgbClr val="F2CC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D2A1199C-BDCD-4CE9-8C0A-2B9DDB57427C}"/>
              </a:ext>
            </a:extLst>
          </p:cNvPr>
          <p:cNvSpPr/>
          <p:nvPr/>
        </p:nvSpPr>
        <p:spPr>
          <a:xfrm>
            <a:off x="9490939" y="1525432"/>
            <a:ext cx="813198" cy="784804"/>
          </a:xfrm>
          <a:prstGeom prst="ellipse">
            <a:avLst/>
          </a:prstGeom>
          <a:solidFill>
            <a:srgbClr val="D16677"/>
          </a:solidFill>
          <a:ln>
            <a:solidFill>
              <a:srgbClr val="D16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D3E2944-5BED-4D7F-A2B2-8F2033334378}"/>
              </a:ext>
            </a:extLst>
          </p:cNvPr>
          <p:cNvCxnSpPr>
            <a:cxnSpLocks/>
          </p:cNvCxnSpPr>
          <p:nvPr/>
        </p:nvCxnSpPr>
        <p:spPr>
          <a:xfrm flipV="1">
            <a:off x="3869928" y="2566734"/>
            <a:ext cx="0" cy="3"/>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4DF5A67E-2513-4630-95A2-5DF394E82207}"/>
              </a:ext>
            </a:extLst>
          </p:cNvPr>
          <p:cNvSpPr/>
          <p:nvPr/>
        </p:nvSpPr>
        <p:spPr>
          <a:xfrm>
            <a:off x="2368676" y="2703060"/>
            <a:ext cx="1355188" cy="1015532"/>
          </a:xfrm>
          <a:prstGeom prst="roundRect">
            <a:avLst/>
          </a:prstGeom>
          <a:solidFill>
            <a:srgbClr val="E7EBEE"/>
          </a:solidFill>
          <a:ln>
            <a:solidFill>
              <a:srgbClr val="E7EB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6" name="Straight Connector 65">
            <a:extLst>
              <a:ext uri="{FF2B5EF4-FFF2-40B4-BE49-F238E27FC236}">
                <a16:creationId xmlns:a16="http://schemas.microsoft.com/office/drawing/2014/main" id="{FF2E3E18-1F6D-470C-B243-15C88D83DC5E}"/>
              </a:ext>
            </a:extLst>
          </p:cNvPr>
          <p:cNvCxnSpPr>
            <a:cxnSpLocks/>
          </p:cNvCxnSpPr>
          <p:nvPr/>
        </p:nvCxnSpPr>
        <p:spPr>
          <a:xfrm>
            <a:off x="2359967" y="3503134"/>
            <a:ext cx="627073"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80E149-C0A5-4011-9C3A-55E500C16E50}"/>
              </a:ext>
            </a:extLst>
          </p:cNvPr>
          <p:cNvCxnSpPr>
            <a:cxnSpLocks/>
          </p:cNvCxnSpPr>
          <p:nvPr/>
        </p:nvCxnSpPr>
        <p:spPr>
          <a:xfrm>
            <a:off x="3339569" y="2933859"/>
            <a:ext cx="392246"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EF33C-AEFD-47B5-87D2-9E4A1A75859E}"/>
              </a:ext>
            </a:extLst>
          </p:cNvPr>
          <p:cNvCxnSpPr>
            <a:cxnSpLocks/>
          </p:cNvCxnSpPr>
          <p:nvPr/>
        </p:nvCxnSpPr>
        <p:spPr>
          <a:xfrm>
            <a:off x="2354335" y="2933859"/>
            <a:ext cx="609971"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B1CEA1C-AC71-4A16-812A-3B7DF98A9ACE}"/>
              </a:ext>
            </a:extLst>
          </p:cNvPr>
          <p:cNvCxnSpPr>
            <a:cxnSpLocks/>
          </p:cNvCxnSpPr>
          <p:nvPr/>
        </p:nvCxnSpPr>
        <p:spPr>
          <a:xfrm flipV="1">
            <a:off x="2964306" y="2910096"/>
            <a:ext cx="0" cy="593038"/>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A5ECD7-D56F-42E0-A849-E6347AE0968F}"/>
              </a:ext>
            </a:extLst>
          </p:cNvPr>
          <p:cNvCxnSpPr>
            <a:cxnSpLocks/>
          </p:cNvCxnSpPr>
          <p:nvPr/>
        </p:nvCxnSpPr>
        <p:spPr>
          <a:xfrm flipV="1">
            <a:off x="3339569" y="3494442"/>
            <a:ext cx="392246" cy="869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D54F338-A203-4906-AD17-C5E830E66474}"/>
              </a:ext>
            </a:extLst>
          </p:cNvPr>
          <p:cNvCxnSpPr>
            <a:cxnSpLocks/>
          </p:cNvCxnSpPr>
          <p:nvPr/>
        </p:nvCxnSpPr>
        <p:spPr>
          <a:xfrm flipV="1">
            <a:off x="3339569" y="2703060"/>
            <a:ext cx="0" cy="1023482"/>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35C4662-15F6-4798-801B-69DE9F3B0FEF}"/>
              </a:ext>
            </a:extLst>
          </p:cNvPr>
          <p:cNvSpPr/>
          <p:nvPr/>
        </p:nvSpPr>
        <p:spPr>
          <a:xfrm>
            <a:off x="2354335" y="4937760"/>
            <a:ext cx="8504204" cy="200297"/>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4" name="Rectangle: Rounded Corners 113">
            <a:extLst>
              <a:ext uri="{FF2B5EF4-FFF2-40B4-BE49-F238E27FC236}">
                <a16:creationId xmlns:a16="http://schemas.microsoft.com/office/drawing/2014/main" id="{60382134-AA8B-4277-8AA8-ACEB5AE368B2}"/>
              </a:ext>
            </a:extLst>
          </p:cNvPr>
          <p:cNvSpPr/>
          <p:nvPr/>
        </p:nvSpPr>
        <p:spPr>
          <a:xfrm>
            <a:off x="2359150" y="5349424"/>
            <a:ext cx="831725" cy="163164"/>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5" name="Rectangle: Rounded Corners 114">
            <a:extLst>
              <a:ext uri="{FF2B5EF4-FFF2-40B4-BE49-F238E27FC236}">
                <a16:creationId xmlns:a16="http://schemas.microsoft.com/office/drawing/2014/main" id="{4708A56C-6757-4609-9EC4-0851D86668DC}"/>
              </a:ext>
            </a:extLst>
          </p:cNvPr>
          <p:cNvSpPr/>
          <p:nvPr/>
        </p:nvSpPr>
        <p:spPr>
          <a:xfrm>
            <a:off x="3268929" y="5349424"/>
            <a:ext cx="601000"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6" name="Rectangle: Rounded Corners 115">
            <a:extLst>
              <a:ext uri="{FF2B5EF4-FFF2-40B4-BE49-F238E27FC236}">
                <a16:creationId xmlns:a16="http://schemas.microsoft.com/office/drawing/2014/main" id="{D0EC32F4-BD58-4BA8-AD8C-8E8B39C41298}"/>
              </a:ext>
            </a:extLst>
          </p:cNvPr>
          <p:cNvSpPr/>
          <p:nvPr/>
        </p:nvSpPr>
        <p:spPr>
          <a:xfrm>
            <a:off x="4218443" y="5349424"/>
            <a:ext cx="1001257" cy="163163"/>
          </a:xfrm>
          <a:prstGeom prst="roundRect">
            <a:avLst>
              <a:gd name="adj" fmla="val 278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7" name="TextBox 126">
            <a:extLst>
              <a:ext uri="{FF2B5EF4-FFF2-40B4-BE49-F238E27FC236}">
                <a16:creationId xmlns:a16="http://schemas.microsoft.com/office/drawing/2014/main" id="{A333DCC1-55E9-44BF-9EE0-472753E829A2}"/>
              </a:ext>
            </a:extLst>
          </p:cNvPr>
          <p:cNvSpPr txBox="1"/>
          <p:nvPr/>
        </p:nvSpPr>
        <p:spPr>
          <a:xfrm>
            <a:off x="2262365" y="4216694"/>
            <a:ext cx="5694515" cy="707886"/>
          </a:xfrm>
          <a:prstGeom prst="rect">
            <a:avLst/>
          </a:prstGeom>
          <a:noFill/>
        </p:spPr>
        <p:txBody>
          <a:bodyPr wrap="square" rtlCol="0">
            <a:spAutoFit/>
          </a:bodyPr>
          <a:lstStyle/>
          <a:p>
            <a:r>
              <a:rPr lang="en-PH" sz="4000" dirty="0">
                <a:latin typeface="Raleway Black" panose="020B0A03030101060003" pitchFamily="34" charset="0"/>
              </a:rPr>
              <a:t>DATASET</a:t>
            </a:r>
          </a:p>
        </p:txBody>
      </p:sp>
      <p:sp>
        <p:nvSpPr>
          <p:cNvPr id="128" name="TextBox 127">
            <a:extLst>
              <a:ext uri="{FF2B5EF4-FFF2-40B4-BE49-F238E27FC236}">
                <a16:creationId xmlns:a16="http://schemas.microsoft.com/office/drawing/2014/main" id="{41EE5019-B1BF-4237-A60F-B9FD9A9CFCE6}"/>
              </a:ext>
            </a:extLst>
          </p:cNvPr>
          <p:cNvSpPr txBox="1"/>
          <p:nvPr/>
        </p:nvSpPr>
        <p:spPr>
          <a:xfrm>
            <a:off x="2246324" y="1283553"/>
            <a:ext cx="4128376" cy="707886"/>
          </a:xfrm>
          <a:prstGeom prst="rect">
            <a:avLst/>
          </a:prstGeom>
          <a:noFill/>
        </p:spPr>
        <p:txBody>
          <a:bodyPr wrap="square" rtlCol="0">
            <a:spAutoFit/>
          </a:bodyPr>
          <a:lstStyle/>
          <a:p>
            <a:r>
              <a:rPr lang="en-PH" sz="4000" dirty="0">
                <a:latin typeface="Raleway Black" panose="020B0A03030101060003" pitchFamily="34" charset="0"/>
              </a:rPr>
              <a:t>Group 1</a:t>
            </a:r>
          </a:p>
        </p:txBody>
      </p:sp>
      <p:sp>
        <p:nvSpPr>
          <p:cNvPr id="62" name="Parallelogram 11">
            <a:extLst>
              <a:ext uri="{FF2B5EF4-FFF2-40B4-BE49-F238E27FC236}">
                <a16:creationId xmlns:a16="http://schemas.microsoft.com/office/drawing/2014/main" id="{A268C372-B9EF-42B9-A431-18FDBFEF5077}"/>
              </a:ext>
            </a:extLst>
          </p:cNvPr>
          <p:cNvSpPr/>
          <p:nvPr/>
        </p:nvSpPr>
        <p:spPr>
          <a:xfrm rot="20713253" flipV="1">
            <a:off x="6772619" y="204016"/>
            <a:ext cx="2417856" cy="6393563"/>
          </a:xfrm>
          <a:custGeom>
            <a:avLst/>
            <a:gdLst>
              <a:gd name="connsiteX0" fmla="*/ 0 w 2514188"/>
              <a:gd name="connsiteY0" fmla="*/ 6320046 h 6320046"/>
              <a:gd name="connsiteX1" fmla="*/ 808613 w 2514188"/>
              <a:gd name="connsiteY1" fmla="*/ 0 h 6320046"/>
              <a:gd name="connsiteX2" fmla="*/ 2514188 w 2514188"/>
              <a:gd name="connsiteY2" fmla="*/ 0 h 6320046"/>
              <a:gd name="connsiteX3" fmla="*/ 1705575 w 2514188"/>
              <a:gd name="connsiteY3" fmla="*/ 6320046 h 6320046"/>
              <a:gd name="connsiteX4" fmla="*/ 0 w 2514188"/>
              <a:gd name="connsiteY4" fmla="*/ 6320046 h 6320046"/>
              <a:gd name="connsiteX0" fmla="*/ 0 w 2514188"/>
              <a:gd name="connsiteY0" fmla="*/ 6320046 h 6320046"/>
              <a:gd name="connsiteX1" fmla="*/ 808613 w 2514188"/>
              <a:gd name="connsiteY1" fmla="*/ 0 h 6320046"/>
              <a:gd name="connsiteX2" fmla="*/ 2514188 w 2514188"/>
              <a:gd name="connsiteY2" fmla="*/ 0 h 6320046"/>
              <a:gd name="connsiteX3" fmla="*/ 1556025 w 2514188"/>
              <a:gd name="connsiteY3" fmla="*/ 5952330 h 6320046"/>
              <a:gd name="connsiteX4" fmla="*/ 0 w 2514188"/>
              <a:gd name="connsiteY4" fmla="*/ 6320046 h 6320046"/>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7891"/>
              <a:gd name="connsiteX1" fmla="*/ 493256 w 2198831"/>
              <a:gd name="connsiteY1" fmla="*/ 0 h 6177891"/>
              <a:gd name="connsiteX2" fmla="*/ 2198831 w 2198831"/>
              <a:gd name="connsiteY2" fmla="*/ 0 h 6177891"/>
              <a:gd name="connsiteX3" fmla="*/ 1240668 w 2198831"/>
              <a:gd name="connsiteY3" fmla="*/ 5952330 h 6177891"/>
              <a:gd name="connsiteX4" fmla="*/ 0 w 2198831"/>
              <a:gd name="connsiteY4" fmla="*/ 6171175 h 6177891"/>
              <a:gd name="connsiteX0" fmla="*/ 0 w 2198831"/>
              <a:gd name="connsiteY0" fmla="*/ 6171175 h 6171175"/>
              <a:gd name="connsiteX1" fmla="*/ 493256 w 2198831"/>
              <a:gd name="connsiteY1" fmla="*/ 0 h 6171175"/>
              <a:gd name="connsiteX2" fmla="*/ 2198831 w 2198831"/>
              <a:gd name="connsiteY2" fmla="*/ 0 h 6171175"/>
              <a:gd name="connsiteX3" fmla="*/ 1240668 w 2198831"/>
              <a:gd name="connsiteY3" fmla="*/ 5952330 h 6171175"/>
              <a:gd name="connsiteX4" fmla="*/ 0 w 2198831"/>
              <a:gd name="connsiteY4" fmla="*/ 6171175 h 6171175"/>
              <a:gd name="connsiteX0" fmla="*/ 0 w 2198831"/>
              <a:gd name="connsiteY0" fmla="*/ 6171175 h 6175997"/>
              <a:gd name="connsiteX1" fmla="*/ 493256 w 2198831"/>
              <a:gd name="connsiteY1" fmla="*/ 0 h 6175997"/>
              <a:gd name="connsiteX2" fmla="*/ 2198831 w 2198831"/>
              <a:gd name="connsiteY2" fmla="*/ 0 h 6175997"/>
              <a:gd name="connsiteX3" fmla="*/ 1240668 w 2198831"/>
              <a:gd name="connsiteY3" fmla="*/ 5952330 h 6175997"/>
              <a:gd name="connsiteX4" fmla="*/ 0 w 2198831"/>
              <a:gd name="connsiteY4" fmla="*/ 6171175 h 6175997"/>
              <a:gd name="connsiteX0" fmla="*/ 0 w 2198831"/>
              <a:gd name="connsiteY0" fmla="*/ 6171175 h 6193447"/>
              <a:gd name="connsiteX1" fmla="*/ 493256 w 2198831"/>
              <a:gd name="connsiteY1" fmla="*/ 0 h 6193447"/>
              <a:gd name="connsiteX2" fmla="*/ 2198831 w 2198831"/>
              <a:gd name="connsiteY2" fmla="*/ 0 h 6193447"/>
              <a:gd name="connsiteX3" fmla="*/ 1240668 w 2198831"/>
              <a:gd name="connsiteY3" fmla="*/ 5952330 h 6193447"/>
              <a:gd name="connsiteX4" fmla="*/ 0 w 2198831"/>
              <a:gd name="connsiteY4" fmla="*/ 6171175 h 6193447"/>
              <a:gd name="connsiteX0" fmla="*/ 0 w 2185483"/>
              <a:gd name="connsiteY0" fmla="*/ 6159430 h 6182555"/>
              <a:gd name="connsiteX1" fmla="*/ 479908 w 2185483"/>
              <a:gd name="connsiteY1" fmla="*/ 0 h 6182555"/>
              <a:gd name="connsiteX2" fmla="*/ 2185483 w 2185483"/>
              <a:gd name="connsiteY2" fmla="*/ 0 h 6182555"/>
              <a:gd name="connsiteX3" fmla="*/ 1227320 w 2185483"/>
              <a:gd name="connsiteY3" fmla="*/ 5952330 h 6182555"/>
              <a:gd name="connsiteX4" fmla="*/ 0 w 2185483"/>
              <a:gd name="connsiteY4" fmla="*/ 6159430 h 6182555"/>
              <a:gd name="connsiteX0" fmla="*/ 0 w 2479536"/>
              <a:gd name="connsiteY0" fmla="*/ 5914592 h 5998397"/>
              <a:gd name="connsiteX1" fmla="*/ 773961 w 2479536"/>
              <a:gd name="connsiteY1" fmla="*/ 0 h 5998397"/>
              <a:gd name="connsiteX2" fmla="*/ 2479536 w 2479536"/>
              <a:gd name="connsiteY2" fmla="*/ 0 h 5998397"/>
              <a:gd name="connsiteX3" fmla="*/ 1521373 w 2479536"/>
              <a:gd name="connsiteY3" fmla="*/ 5952330 h 5998397"/>
              <a:gd name="connsiteX4" fmla="*/ 0 w 2479536"/>
              <a:gd name="connsiteY4" fmla="*/ 5914592 h 5998397"/>
              <a:gd name="connsiteX0" fmla="*/ 0 w 2479536"/>
              <a:gd name="connsiteY0" fmla="*/ 5914592 h 6178475"/>
              <a:gd name="connsiteX1" fmla="*/ 773961 w 2479536"/>
              <a:gd name="connsiteY1" fmla="*/ 0 h 6178475"/>
              <a:gd name="connsiteX2" fmla="*/ 2479536 w 2479536"/>
              <a:gd name="connsiteY2" fmla="*/ 0 h 6178475"/>
              <a:gd name="connsiteX3" fmla="*/ 1521373 w 2479536"/>
              <a:gd name="connsiteY3" fmla="*/ 5952330 h 6178475"/>
              <a:gd name="connsiteX4" fmla="*/ 0 w 2479536"/>
              <a:gd name="connsiteY4" fmla="*/ 5914592 h 6178475"/>
              <a:gd name="connsiteX0" fmla="*/ 0 w 2485196"/>
              <a:gd name="connsiteY0" fmla="*/ 5924309 h 6185147"/>
              <a:gd name="connsiteX1" fmla="*/ 779621 w 2485196"/>
              <a:gd name="connsiteY1" fmla="*/ 0 h 6185147"/>
              <a:gd name="connsiteX2" fmla="*/ 2485196 w 2485196"/>
              <a:gd name="connsiteY2" fmla="*/ 0 h 6185147"/>
              <a:gd name="connsiteX3" fmla="*/ 1527033 w 2485196"/>
              <a:gd name="connsiteY3" fmla="*/ 5952330 h 6185147"/>
              <a:gd name="connsiteX4" fmla="*/ 0 w 2485196"/>
              <a:gd name="connsiteY4" fmla="*/ 5924309 h 6185147"/>
              <a:gd name="connsiteX0" fmla="*/ 0 w 2485196"/>
              <a:gd name="connsiteY0" fmla="*/ 5924309 h 6137293"/>
              <a:gd name="connsiteX1" fmla="*/ 779621 w 2485196"/>
              <a:gd name="connsiteY1" fmla="*/ 0 h 6137293"/>
              <a:gd name="connsiteX2" fmla="*/ 2485196 w 2485196"/>
              <a:gd name="connsiteY2" fmla="*/ 0 h 6137293"/>
              <a:gd name="connsiteX3" fmla="*/ 1527033 w 2485196"/>
              <a:gd name="connsiteY3" fmla="*/ 5952330 h 6137293"/>
              <a:gd name="connsiteX4" fmla="*/ 0 w 2485196"/>
              <a:gd name="connsiteY4" fmla="*/ 5924309 h 6137293"/>
              <a:gd name="connsiteX0" fmla="*/ 0 w 2513168"/>
              <a:gd name="connsiteY0" fmla="*/ 5849454 h 6089545"/>
              <a:gd name="connsiteX1" fmla="*/ 807593 w 2513168"/>
              <a:gd name="connsiteY1" fmla="*/ 0 h 6089545"/>
              <a:gd name="connsiteX2" fmla="*/ 2513168 w 2513168"/>
              <a:gd name="connsiteY2" fmla="*/ 0 h 6089545"/>
              <a:gd name="connsiteX3" fmla="*/ 1555005 w 2513168"/>
              <a:gd name="connsiteY3" fmla="*/ 5952330 h 6089545"/>
              <a:gd name="connsiteX4" fmla="*/ 0 w 2513168"/>
              <a:gd name="connsiteY4" fmla="*/ 5849454 h 6089545"/>
              <a:gd name="connsiteX0" fmla="*/ 0 w 2513168"/>
              <a:gd name="connsiteY0" fmla="*/ 5849454 h 6189872"/>
              <a:gd name="connsiteX1" fmla="*/ 807593 w 2513168"/>
              <a:gd name="connsiteY1" fmla="*/ 0 h 6189872"/>
              <a:gd name="connsiteX2" fmla="*/ 2513168 w 2513168"/>
              <a:gd name="connsiteY2" fmla="*/ 0 h 6189872"/>
              <a:gd name="connsiteX3" fmla="*/ 1555005 w 2513168"/>
              <a:gd name="connsiteY3" fmla="*/ 5952330 h 6189872"/>
              <a:gd name="connsiteX4" fmla="*/ 0 w 2513168"/>
              <a:gd name="connsiteY4" fmla="*/ 5849454 h 6189872"/>
              <a:gd name="connsiteX0" fmla="*/ 0 w 2513168"/>
              <a:gd name="connsiteY0" fmla="*/ 5849454 h 6182780"/>
              <a:gd name="connsiteX1" fmla="*/ 807593 w 2513168"/>
              <a:gd name="connsiteY1" fmla="*/ 0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513168"/>
              <a:gd name="connsiteY0" fmla="*/ 5849454 h 6182780"/>
              <a:gd name="connsiteX1" fmla="*/ 801373 w 2513168"/>
              <a:gd name="connsiteY1" fmla="*/ 412809 h 6182780"/>
              <a:gd name="connsiteX2" fmla="*/ 2513168 w 2513168"/>
              <a:gd name="connsiteY2" fmla="*/ 0 h 6182780"/>
              <a:gd name="connsiteX3" fmla="*/ 1541232 w 2513168"/>
              <a:gd name="connsiteY3" fmla="*/ 5931294 h 6182780"/>
              <a:gd name="connsiteX4" fmla="*/ 0 w 2513168"/>
              <a:gd name="connsiteY4" fmla="*/ 5849454 h 6182780"/>
              <a:gd name="connsiteX0" fmla="*/ 0 w 2497366"/>
              <a:gd name="connsiteY0" fmla="*/ 5878179 h 6211505"/>
              <a:gd name="connsiteX1" fmla="*/ 801373 w 2497366"/>
              <a:gd name="connsiteY1" fmla="*/ 441534 h 6211505"/>
              <a:gd name="connsiteX2" fmla="*/ 2497366 w 2497366"/>
              <a:gd name="connsiteY2" fmla="*/ 0 h 6211505"/>
              <a:gd name="connsiteX3" fmla="*/ 1541232 w 2497366"/>
              <a:gd name="connsiteY3" fmla="*/ 5960019 h 6211505"/>
              <a:gd name="connsiteX4" fmla="*/ 0 w 2497366"/>
              <a:gd name="connsiteY4" fmla="*/ 5878179 h 6211505"/>
              <a:gd name="connsiteX0" fmla="*/ 0 w 2467326"/>
              <a:gd name="connsiteY0" fmla="*/ 6152548 h 6413907"/>
              <a:gd name="connsiteX1" fmla="*/ 771333 w 2467326"/>
              <a:gd name="connsiteY1" fmla="*/ 441534 h 6413907"/>
              <a:gd name="connsiteX2" fmla="*/ 2467326 w 2467326"/>
              <a:gd name="connsiteY2" fmla="*/ 0 h 6413907"/>
              <a:gd name="connsiteX3" fmla="*/ 1511192 w 2467326"/>
              <a:gd name="connsiteY3" fmla="*/ 5960019 h 6413907"/>
              <a:gd name="connsiteX4" fmla="*/ 0 w 2467326"/>
              <a:gd name="connsiteY4" fmla="*/ 6152548 h 6413907"/>
              <a:gd name="connsiteX0" fmla="*/ 0 w 2467326"/>
              <a:gd name="connsiteY0" fmla="*/ 6152548 h 6152548"/>
              <a:gd name="connsiteX1" fmla="*/ 771333 w 2467326"/>
              <a:gd name="connsiteY1" fmla="*/ 441534 h 6152548"/>
              <a:gd name="connsiteX2" fmla="*/ 2467326 w 2467326"/>
              <a:gd name="connsiteY2" fmla="*/ 0 h 6152548"/>
              <a:gd name="connsiteX3" fmla="*/ 1511192 w 2467326"/>
              <a:gd name="connsiteY3" fmla="*/ 5960019 h 6152548"/>
              <a:gd name="connsiteX4" fmla="*/ 0 w 2467326"/>
              <a:gd name="connsiteY4" fmla="*/ 6152548 h 6152548"/>
              <a:gd name="connsiteX0" fmla="*/ 0 w 2467326"/>
              <a:gd name="connsiteY0" fmla="*/ 6152548 h 6152548"/>
              <a:gd name="connsiteX1" fmla="*/ 771333 w 2467326"/>
              <a:gd name="connsiteY1" fmla="*/ 441534 h 6152548"/>
              <a:gd name="connsiteX2" fmla="*/ 2467326 w 2467326"/>
              <a:gd name="connsiteY2" fmla="*/ 0 h 6152548"/>
              <a:gd name="connsiteX3" fmla="*/ 1486092 w 2467326"/>
              <a:gd name="connsiteY3" fmla="*/ 5811379 h 6152548"/>
              <a:gd name="connsiteX4" fmla="*/ 0 w 2467326"/>
              <a:gd name="connsiteY4" fmla="*/ 6152548 h 6152548"/>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81881 w 2463115"/>
              <a:gd name="connsiteY3" fmla="*/ 5811379 h 6222011"/>
              <a:gd name="connsiteX4" fmla="*/ 0 w 2463115"/>
              <a:gd name="connsiteY4" fmla="*/ 6222011 h 6222011"/>
              <a:gd name="connsiteX0" fmla="*/ 0 w 2463115"/>
              <a:gd name="connsiteY0" fmla="*/ 6222011 h 6222011"/>
              <a:gd name="connsiteX1" fmla="*/ 767122 w 2463115"/>
              <a:gd name="connsiteY1" fmla="*/ 441534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63115"/>
              <a:gd name="connsiteY0" fmla="*/ 6222011 h 6222011"/>
              <a:gd name="connsiteX1" fmla="*/ 742023 w 2463115"/>
              <a:gd name="connsiteY1" fmla="*/ 292893 h 6222011"/>
              <a:gd name="connsiteX2" fmla="*/ 2463115 w 2463115"/>
              <a:gd name="connsiteY2" fmla="*/ 0 h 6222011"/>
              <a:gd name="connsiteX3" fmla="*/ 1492326 w 2463115"/>
              <a:gd name="connsiteY3" fmla="*/ 5850968 h 6222011"/>
              <a:gd name="connsiteX4" fmla="*/ 0 w 2463115"/>
              <a:gd name="connsiteY4" fmla="*/ 6222011 h 6222011"/>
              <a:gd name="connsiteX0" fmla="*/ 0 w 2417856"/>
              <a:gd name="connsiteY0" fmla="*/ 6393563 h 6393563"/>
              <a:gd name="connsiteX1" fmla="*/ 742023 w 2417856"/>
              <a:gd name="connsiteY1" fmla="*/ 464445 h 6393563"/>
              <a:gd name="connsiteX2" fmla="*/ 2417856 w 2417856"/>
              <a:gd name="connsiteY2" fmla="*/ 0 h 6393563"/>
              <a:gd name="connsiteX3" fmla="*/ 1492326 w 2417856"/>
              <a:gd name="connsiteY3" fmla="*/ 6022520 h 6393563"/>
              <a:gd name="connsiteX4" fmla="*/ 0 w 2417856"/>
              <a:gd name="connsiteY4" fmla="*/ 6393563 h 63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56" h="6393563">
                <a:moveTo>
                  <a:pt x="0" y="6393563"/>
                </a:moveTo>
                <a:lnTo>
                  <a:pt x="742023" y="464445"/>
                </a:lnTo>
                <a:lnTo>
                  <a:pt x="2417856" y="0"/>
                </a:lnTo>
                <a:lnTo>
                  <a:pt x="1492326" y="6022520"/>
                </a:lnTo>
                <a:cubicBezTo>
                  <a:pt x="1078770" y="6095468"/>
                  <a:pt x="394111" y="6309839"/>
                  <a:pt x="0" y="6393563"/>
                </a:cubicBezTo>
                <a:close/>
              </a:path>
            </a:pathLst>
          </a:custGeom>
          <a:solidFill>
            <a:srgbClr val="E7EBEE">
              <a:alpha val="23000"/>
            </a:srgbClr>
          </a:solidFill>
          <a:ln>
            <a:solidFill>
              <a:schemeClr val="bg1">
                <a:alpha val="2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Parallelogram 14">
            <a:extLst>
              <a:ext uri="{FF2B5EF4-FFF2-40B4-BE49-F238E27FC236}">
                <a16:creationId xmlns:a16="http://schemas.microsoft.com/office/drawing/2014/main" id="{45A87024-540F-444F-8DCA-3C0ED5E5CBC5}"/>
              </a:ext>
            </a:extLst>
          </p:cNvPr>
          <p:cNvSpPr/>
          <p:nvPr/>
        </p:nvSpPr>
        <p:spPr>
          <a:xfrm rot="20340007" flipV="1">
            <a:off x="8792621" y="225469"/>
            <a:ext cx="1031167" cy="6269469"/>
          </a:xfrm>
          <a:custGeom>
            <a:avLst/>
            <a:gdLst>
              <a:gd name="connsiteX0" fmla="*/ 0 w 1156733"/>
              <a:gd name="connsiteY0" fmla="*/ 6398928 h 6398928"/>
              <a:gd name="connsiteX1" fmla="*/ 289183 w 1156733"/>
              <a:gd name="connsiteY1" fmla="*/ 0 h 6398928"/>
              <a:gd name="connsiteX2" fmla="*/ 1156733 w 1156733"/>
              <a:gd name="connsiteY2" fmla="*/ 0 h 6398928"/>
              <a:gd name="connsiteX3" fmla="*/ 867550 w 1156733"/>
              <a:gd name="connsiteY3" fmla="*/ 6398928 h 6398928"/>
              <a:gd name="connsiteX4" fmla="*/ 0 w 1156733"/>
              <a:gd name="connsiteY4" fmla="*/ 6398928 h 6398928"/>
              <a:gd name="connsiteX0" fmla="*/ 0 w 1129899"/>
              <a:gd name="connsiteY0" fmla="*/ 6465945 h 6465945"/>
              <a:gd name="connsiteX1" fmla="*/ 262349 w 1129899"/>
              <a:gd name="connsiteY1" fmla="*/ 0 h 6465945"/>
              <a:gd name="connsiteX2" fmla="*/ 1129899 w 1129899"/>
              <a:gd name="connsiteY2" fmla="*/ 0 h 6465945"/>
              <a:gd name="connsiteX3" fmla="*/ 840716 w 1129899"/>
              <a:gd name="connsiteY3" fmla="*/ 6398928 h 6465945"/>
              <a:gd name="connsiteX4" fmla="*/ 0 w 1129899"/>
              <a:gd name="connsiteY4" fmla="*/ 6465945 h 6465945"/>
              <a:gd name="connsiteX0" fmla="*/ 0 w 1129899"/>
              <a:gd name="connsiteY0" fmla="*/ 6465945 h 6465945"/>
              <a:gd name="connsiteX1" fmla="*/ 262349 w 1129899"/>
              <a:gd name="connsiteY1" fmla="*/ 0 h 6465945"/>
              <a:gd name="connsiteX2" fmla="*/ 1129899 w 1129899"/>
              <a:gd name="connsiteY2" fmla="*/ 0 h 6465945"/>
              <a:gd name="connsiteX3" fmla="*/ 771362 w 1129899"/>
              <a:gd name="connsiteY3" fmla="*/ 6128613 h 6465945"/>
              <a:gd name="connsiteX4" fmla="*/ 0 w 1129899"/>
              <a:gd name="connsiteY4" fmla="*/ 6465945 h 6465945"/>
              <a:gd name="connsiteX0" fmla="*/ 0 w 1143316"/>
              <a:gd name="connsiteY0" fmla="*/ 6432436 h 6432436"/>
              <a:gd name="connsiteX1" fmla="*/ 275766 w 1143316"/>
              <a:gd name="connsiteY1" fmla="*/ 0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143316"/>
              <a:gd name="connsiteY0" fmla="*/ 6432436 h 6432436"/>
              <a:gd name="connsiteX1" fmla="*/ 273652 w 1143316"/>
              <a:gd name="connsiteY1" fmla="*/ 350771 h 6432436"/>
              <a:gd name="connsiteX2" fmla="*/ 1143316 w 1143316"/>
              <a:gd name="connsiteY2" fmla="*/ 0 h 6432436"/>
              <a:gd name="connsiteX3" fmla="*/ 784779 w 1143316"/>
              <a:gd name="connsiteY3" fmla="*/ 6128613 h 6432436"/>
              <a:gd name="connsiteX4" fmla="*/ 0 w 1143316"/>
              <a:gd name="connsiteY4" fmla="*/ 6432436 h 6432436"/>
              <a:gd name="connsiteX0" fmla="*/ 0 w 1091941"/>
              <a:gd name="connsiteY0" fmla="*/ 6398905 h 6398905"/>
              <a:gd name="connsiteX1" fmla="*/ 273652 w 1091941"/>
              <a:gd name="connsiteY1" fmla="*/ 317240 h 6398905"/>
              <a:gd name="connsiteX2" fmla="*/ 1091941 w 1091941"/>
              <a:gd name="connsiteY2" fmla="*/ 0 h 6398905"/>
              <a:gd name="connsiteX3" fmla="*/ 784779 w 1091941"/>
              <a:gd name="connsiteY3" fmla="*/ 6095082 h 6398905"/>
              <a:gd name="connsiteX4" fmla="*/ 0 w 1091941"/>
              <a:gd name="connsiteY4" fmla="*/ 6398905 h 6398905"/>
              <a:gd name="connsiteX0" fmla="*/ 0 w 1114756"/>
              <a:gd name="connsiteY0" fmla="*/ 6378639 h 6378639"/>
              <a:gd name="connsiteX1" fmla="*/ 296467 w 1114756"/>
              <a:gd name="connsiteY1" fmla="*/ 317240 h 6378639"/>
              <a:gd name="connsiteX2" fmla="*/ 1114756 w 1114756"/>
              <a:gd name="connsiteY2" fmla="*/ 0 h 6378639"/>
              <a:gd name="connsiteX3" fmla="*/ 807594 w 1114756"/>
              <a:gd name="connsiteY3" fmla="*/ 6095082 h 6378639"/>
              <a:gd name="connsiteX4" fmla="*/ 0 w 1114756"/>
              <a:gd name="connsiteY4" fmla="*/ 6378639 h 6378639"/>
              <a:gd name="connsiteX0" fmla="*/ 0 w 1114756"/>
              <a:gd name="connsiteY0" fmla="*/ 6378639 h 6378639"/>
              <a:gd name="connsiteX1" fmla="*/ 296467 w 1114756"/>
              <a:gd name="connsiteY1" fmla="*/ 317240 h 6378639"/>
              <a:gd name="connsiteX2" fmla="*/ 1114756 w 1114756"/>
              <a:gd name="connsiteY2" fmla="*/ 0 h 6378639"/>
              <a:gd name="connsiteX3" fmla="*/ 792375 w 1114756"/>
              <a:gd name="connsiteY3" fmla="*/ 6057073 h 6378639"/>
              <a:gd name="connsiteX4" fmla="*/ 0 w 1114756"/>
              <a:gd name="connsiteY4" fmla="*/ 6378639 h 6378639"/>
              <a:gd name="connsiteX0" fmla="*/ 0 w 1112258"/>
              <a:gd name="connsiteY0" fmla="*/ 6274731 h 6274731"/>
              <a:gd name="connsiteX1" fmla="*/ 296467 w 1112258"/>
              <a:gd name="connsiteY1" fmla="*/ 213332 h 6274731"/>
              <a:gd name="connsiteX2" fmla="*/ 1112258 w 1112258"/>
              <a:gd name="connsiteY2" fmla="*/ 0 h 6274731"/>
              <a:gd name="connsiteX3" fmla="*/ 792375 w 1112258"/>
              <a:gd name="connsiteY3" fmla="*/ 5953165 h 6274731"/>
              <a:gd name="connsiteX4" fmla="*/ 0 w 1112258"/>
              <a:gd name="connsiteY4" fmla="*/ 6274731 h 6274731"/>
              <a:gd name="connsiteX0" fmla="*/ 0 w 1059055"/>
              <a:gd name="connsiteY0" fmla="*/ 6224026 h 6224026"/>
              <a:gd name="connsiteX1" fmla="*/ 296467 w 1059055"/>
              <a:gd name="connsiteY1" fmla="*/ 162627 h 6224026"/>
              <a:gd name="connsiteX2" fmla="*/ 1059055 w 1059055"/>
              <a:gd name="connsiteY2" fmla="*/ 0 h 6224026"/>
              <a:gd name="connsiteX3" fmla="*/ 792375 w 1059055"/>
              <a:gd name="connsiteY3" fmla="*/ 5902460 h 6224026"/>
              <a:gd name="connsiteX4" fmla="*/ 0 w 1059055"/>
              <a:gd name="connsiteY4" fmla="*/ 6224026 h 6224026"/>
              <a:gd name="connsiteX0" fmla="*/ 0 w 1059055"/>
              <a:gd name="connsiteY0" fmla="*/ 6229328 h 6229328"/>
              <a:gd name="connsiteX1" fmla="*/ 296467 w 1059055"/>
              <a:gd name="connsiteY1" fmla="*/ 167929 h 6229328"/>
              <a:gd name="connsiteX2" fmla="*/ 1059055 w 1059055"/>
              <a:gd name="connsiteY2" fmla="*/ 5302 h 6229328"/>
              <a:gd name="connsiteX3" fmla="*/ 792375 w 1059055"/>
              <a:gd name="connsiteY3" fmla="*/ 5907762 h 6229328"/>
              <a:gd name="connsiteX4" fmla="*/ 0 w 1059055"/>
              <a:gd name="connsiteY4" fmla="*/ 6229328 h 6229328"/>
              <a:gd name="connsiteX0" fmla="*/ 0 w 1059055"/>
              <a:gd name="connsiteY0" fmla="*/ 6238372 h 6238372"/>
              <a:gd name="connsiteX1" fmla="*/ 296467 w 1059055"/>
              <a:gd name="connsiteY1" fmla="*/ 176973 h 6238372"/>
              <a:gd name="connsiteX2" fmla="*/ 1059055 w 1059055"/>
              <a:gd name="connsiteY2" fmla="*/ 14346 h 6238372"/>
              <a:gd name="connsiteX3" fmla="*/ 792375 w 1059055"/>
              <a:gd name="connsiteY3" fmla="*/ 5916806 h 6238372"/>
              <a:gd name="connsiteX4" fmla="*/ 0 w 1059055"/>
              <a:gd name="connsiteY4" fmla="*/ 6238372 h 6238372"/>
              <a:gd name="connsiteX0" fmla="*/ 0 w 1031167"/>
              <a:gd name="connsiteY0" fmla="*/ 6269469 h 6269469"/>
              <a:gd name="connsiteX1" fmla="*/ 296467 w 1031167"/>
              <a:gd name="connsiteY1" fmla="*/ 208070 h 6269469"/>
              <a:gd name="connsiteX2" fmla="*/ 1031167 w 1031167"/>
              <a:gd name="connsiteY2" fmla="*/ 12507 h 6269469"/>
              <a:gd name="connsiteX3" fmla="*/ 792375 w 1031167"/>
              <a:gd name="connsiteY3" fmla="*/ 5947903 h 6269469"/>
              <a:gd name="connsiteX4" fmla="*/ 0 w 1031167"/>
              <a:gd name="connsiteY4" fmla="*/ 6269469 h 6269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167" h="6269469">
                <a:moveTo>
                  <a:pt x="0" y="6269469"/>
                </a:moveTo>
                <a:lnTo>
                  <a:pt x="296467" y="208070"/>
                </a:lnTo>
                <a:cubicBezTo>
                  <a:pt x="550663" y="153861"/>
                  <a:pt x="817479" y="-52411"/>
                  <a:pt x="1031167" y="12507"/>
                </a:cubicBezTo>
                <a:lnTo>
                  <a:pt x="792375" y="5947903"/>
                </a:lnTo>
                <a:lnTo>
                  <a:pt x="0" y="6269469"/>
                </a:lnTo>
                <a:close/>
              </a:path>
            </a:pathLst>
          </a:custGeom>
          <a:solidFill>
            <a:srgbClr val="E7EBEE">
              <a:alpha val="23000"/>
            </a:srgbClr>
          </a:solidFill>
          <a:ln>
            <a:solidFill>
              <a:srgbClr val="E7EBEE">
                <a:alpha val="2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417823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78FC2"/>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369F1AC6-91B4-474C-9538-9423D23C911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flipH="1">
            <a:off x="14705" y="1898534"/>
            <a:ext cx="7439202" cy="4959466"/>
          </a:xfrm>
          <a:prstGeom prst="rect">
            <a:avLst/>
          </a:prstGeom>
        </p:spPr>
      </p:pic>
      <p:pic>
        <p:nvPicPr>
          <p:cNvPr id="48" name="Picture 47">
            <a:extLst>
              <a:ext uri="{FF2B5EF4-FFF2-40B4-BE49-F238E27FC236}">
                <a16:creationId xmlns:a16="http://schemas.microsoft.com/office/drawing/2014/main" id="{AB8F64F4-6E3D-4197-8269-DB59C1FF9023}"/>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rot="16200000">
            <a:off x="7084445" y="1021511"/>
            <a:ext cx="6129066" cy="4086044"/>
          </a:xfrm>
          <a:prstGeom prst="rect">
            <a:avLst/>
          </a:prstGeom>
        </p:spPr>
      </p:pic>
      <p:sp>
        <p:nvSpPr>
          <p:cNvPr id="2" name="TextBox 1">
            <a:extLst>
              <a:ext uri="{FF2B5EF4-FFF2-40B4-BE49-F238E27FC236}">
                <a16:creationId xmlns:a16="http://schemas.microsoft.com/office/drawing/2014/main" id="{A1E2EC83-8343-476A-A5CE-2D719FEAE61D}"/>
              </a:ext>
            </a:extLst>
          </p:cNvPr>
          <p:cNvSpPr txBox="1"/>
          <p:nvPr/>
        </p:nvSpPr>
        <p:spPr>
          <a:xfrm>
            <a:off x="3224463" y="1996170"/>
            <a:ext cx="5743074" cy="3539430"/>
          </a:xfrm>
          <a:prstGeom prst="rect">
            <a:avLst/>
          </a:prstGeom>
          <a:noFill/>
        </p:spPr>
        <p:txBody>
          <a:bodyPr wrap="square" rtlCol="0">
            <a:spAutoFit/>
          </a:bodyPr>
          <a:lstStyle/>
          <a:p>
            <a:pPr algn="ctr"/>
            <a:r>
              <a:rPr lang="en-US" sz="4800" b="0" i="0" u="none" strike="noStrike" dirty="0">
                <a:solidFill>
                  <a:schemeClr val="bg1"/>
                </a:solidFill>
                <a:effectLst/>
                <a:latin typeface="Raleway" panose="020B0503030101060003" pitchFamily="34" charset="0"/>
              </a:rPr>
              <a:t>The credit card approval dataset has </a:t>
            </a:r>
            <a:r>
              <a:rPr lang="en-US" sz="8000" b="0" i="0" u="none" strike="noStrike" dirty="0">
                <a:solidFill>
                  <a:srgbClr val="FEC657"/>
                </a:solidFill>
                <a:effectLst/>
                <a:latin typeface="Raleway Black" panose="020B0A03030101060003" pitchFamily="34" charset="0"/>
              </a:rPr>
              <a:t>690</a:t>
            </a:r>
            <a:r>
              <a:rPr lang="en-US" sz="4800" b="0" i="0" u="none" strike="noStrike" dirty="0">
                <a:solidFill>
                  <a:schemeClr val="bg1"/>
                </a:solidFill>
                <a:effectLst/>
                <a:latin typeface="Raleway" panose="020B0503030101060003" pitchFamily="34" charset="0"/>
              </a:rPr>
              <a:t> data entries.</a:t>
            </a:r>
            <a:endParaRPr lang="en-PH" sz="48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20436718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824</TotalTime>
  <Words>767</Words>
  <Application>Microsoft Office PowerPoint</Application>
  <PresentationFormat>Widescreen</PresentationFormat>
  <Paragraphs>178</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Renzel Tajanlangit</dc:creator>
  <cp:lastModifiedBy>Renzel Tajanlangit</cp:lastModifiedBy>
  <cp:revision>116</cp:revision>
  <dcterms:created xsi:type="dcterms:W3CDTF">2022-07-12T14:10:13Z</dcterms:created>
  <dcterms:modified xsi:type="dcterms:W3CDTF">2022-07-14T07:47:01Z</dcterms:modified>
</cp:coreProperties>
</file>